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267" r:id="rId2"/>
    <p:sldId id="308" r:id="rId3"/>
    <p:sldId id="292" r:id="rId4"/>
    <p:sldId id="321" r:id="rId5"/>
    <p:sldId id="322" r:id="rId6"/>
    <p:sldId id="883" r:id="rId7"/>
    <p:sldId id="837" r:id="rId8"/>
    <p:sldId id="885" r:id="rId9"/>
    <p:sldId id="325" r:id="rId10"/>
    <p:sldId id="329" r:id="rId11"/>
    <p:sldId id="330" r:id="rId12"/>
    <p:sldId id="888" r:id="rId13"/>
    <p:sldId id="889" r:id="rId14"/>
    <p:sldId id="887" r:id="rId15"/>
    <p:sldId id="288" r:id="rId16"/>
    <p:sldId id="277" r:id="rId17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6666"/>
    <a:srgbClr val="CCCCCC"/>
    <a:srgbClr val="FECC99"/>
    <a:srgbClr val="FEE6CC"/>
    <a:srgbClr val="CCDFDB"/>
    <a:srgbClr val="E5F0EC"/>
    <a:srgbClr val="D7E59A"/>
    <a:srgbClr val="EBF1CB"/>
    <a:srgbClr val="CDD5E0"/>
    <a:srgbClr val="E6EB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6713" autoAdjust="0"/>
    <p:restoredTop sz="94681" autoAdjust="0"/>
  </p:normalViewPr>
  <p:slideViewPr>
    <p:cSldViewPr snapToGrid="0" snapToObjects="1">
      <p:cViewPr varScale="1">
        <p:scale>
          <a:sx n="116" d="100"/>
          <a:sy n="116" d="100"/>
        </p:scale>
        <p:origin x="224" y="3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216F17-FF12-814E-936A-620B3383A43B}" type="datetimeFigureOut">
              <a:rPr lang="sv-SE" smtClean="0"/>
              <a:t>2026-08-01</a:t>
            </a:fld>
            <a:endParaRPr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E5A434-646A-2746-9BDC-885B2382B33E}" type="slidenum">
              <a:rPr lang="sv-SE" smtClean="0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318227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DD04D2-1A1A-4971-FA46-5584D72278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Rectangle 7">
            <a:extLst>
              <a:ext uri="{FF2B5EF4-FFF2-40B4-BE49-F238E27FC236}">
                <a16:creationId xmlns:a16="http://schemas.microsoft.com/office/drawing/2014/main" id="{203B58D8-1476-2903-D46C-AB67F721FEA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57806292-F0D0-304C-908F-DFF24CAF79F6}" type="slidenum">
              <a:rPr lang="en-GB" sz="1200" b="1">
                <a:solidFill>
                  <a:prstClr val="black"/>
                </a:solidFill>
                <a:latin typeface="Arial" charset="0"/>
              </a:rPr>
              <a:pPr eaLnBrk="1" hangingPunct="1"/>
              <a:t>6</a:t>
            </a:fld>
            <a:endParaRPr lang="en-GB" sz="1200" b="1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88066" name="Rectangle 2">
            <a:extLst>
              <a:ext uri="{FF2B5EF4-FFF2-40B4-BE49-F238E27FC236}">
                <a16:creationId xmlns:a16="http://schemas.microsoft.com/office/drawing/2014/main" id="{8E2B60C0-B951-38C6-6E22-A70F5EB46A9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7" name="Rectangle 3">
            <a:extLst>
              <a:ext uri="{FF2B5EF4-FFF2-40B4-BE49-F238E27FC236}">
                <a16:creationId xmlns:a16="http://schemas.microsoft.com/office/drawing/2014/main" id="{E5F51A8A-C875-0F45-D6B2-7C986766F47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9175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61271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E1FC9B-796C-2760-68B3-9D38CB925A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>
            <a:extLst>
              <a:ext uri="{FF2B5EF4-FFF2-40B4-BE49-F238E27FC236}">
                <a16:creationId xmlns:a16="http://schemas.microsoft.com/office/drawing/2014/main" id="{98295233-3BD0-3BCF-BC4A-811B03AFFA9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6" name="Rectangle 3">
            <a:extLst>
              <a:ext uri="{FF2B5EF4-FFF2-40B4-BE49-F238E27FC236}">
                <a16:creationId xmlns:a16="http://schemas.microsoft.com/office/drawing/2014/main" id="{01177F49-A626-85AF-E4F1-78C52E1D020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25970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B4B527-5BA6-FB6D-46BA-0AE763449F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>
            <a:extLst>
              <a:ext uri="{FF2B5EF4-FFF2-40B4-BE49-F238E27FC236}">
                <a16:creationId xmlns:a16="http://schemas.microsoft.com/office/drawing/2014/main" id="{D5943E0C-7D41-DB36-5322-DE300A5BC2B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6" name="Rectangle 3">
            <a:extLst>
              <a:ext uri="{FF2B5EF4-FFF2-40B4-BE49-F238E27FC236}">
                <a16:creationId xmlns:a16="http://schemas.microsoft.com/office/drawing/2014/main" id="{9D112D65-3916-FF5A-5075-596654BC5BA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80471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BE7B1DDB-F4AA-4E8D-BD07-905FE45A5555}"/>
              </a:ext>
            </a:extLst>
          </p:cNvPr>
          <p:cNvSpPr/>
          <p:nvPr userDrawn="1"/>
        </p:nvSpPr>
        <p:spPr>
          <a:xfrm>
            <a:off x="-2" y="0"/>
            <a:ext cx="12192000" cy="6858000"/>
          </a:xfrm>
          <a:prstGeom prst="rect">
            <a:avLst/>
          </a:prstGeom>
          <a:gradFill>
            <a:gsLst>
              <a:gs pos="33000">
                <a:schemeClr val="bg1"/>
              </a:gs>
              <a:gs pos="13000">
                <a:schemeClr val="bg1"/>
              </a:gs>
              <a:gs pos="45000">
                <a:schemeClr val="accent1">
                  <a:lumMod val="5000"/>
                  <a:lumOff val="95000"/>
                </a:schemeClr>
              </a:gs>
              <a:gs pos="62000">
                <a:schemeClr val="accent1">
                  <a:lumMod val="45000"/>
                  <a:lumOff val="55000"/>
                </a:schemeClr>
              </a:gs>
              <a:gs pos="80000">
                <a:schemeClr val="accent1">
                  <a:lumMod val="45000"/>
                  <a:lumOff val="55000"/>
                </a:schemeClr>
              </a:gs>
              <a:gs pos="97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34780BC8-191C-6D4B-93F3-54A06FD4FE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30395" y="1153621"/>
            <a:ext cx="8640000" cy="2387600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4200">
                <a:solidFill>
                  <a:srgbClr val="00206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81DF3056-F3A8-2949-876C-528413E342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30395" y="3883393"/>
            <a:ext cx="8640000" cy="921363"/>
          </a:xfrm>
          <a:prstGeom prst="rect">
            <a:avLst/>
          </a:prstGeom>
        </p:spPr>
        <p:txBody>
          <a:bodyPr lIns="9000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800">
                <a:solidFill>
                  <a:srgbClr val="00206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sv-SE" dirty="0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EC66F586-F662-4573-A59B-7D4EDD05A153}"/>
              </a:ext>
            </a:extLst>
          </p:cNvPr>
          <p:cNvSpPr/>
          <p:nvPr userDrawn="1"/>
        </p:nvSpPr>
        <p:spPr>
          <a:xfrm>
            <a:off x="-2" y="447675"/>
            <a:ext cx="292101" cy="64103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Platshållare för text 14">
            <a:extLst>
              <a:ext uri="{FF2B5EF4-FFF2-40B4-BE49-F238E27FC236}">
                <a16:creationId xmlns:a16="http://schemas.microsoft.com/office/drawing/2014/main" id="{EA5DA2EE-60AD-41D0-96B0-DDF02E0AE5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930395" y="5605695"/>
            <a:ext cx="6290892" cy="459883"/>
          </a:xfrm>
          <a:prstGeom prst="rect">
            <a:avLst/>
          </a:prstGeom>
        </p:spPr>
        <p:txBody>
          <a:bodyPr lIns="90000" tIns="18000" bIns="36000"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200" b="1" strike="noStrike" cap="all" spc="120" baseline="0">
                <a:solidFill>
                  <a:srgbClr val="002060"/>
                </a:solidFill>
              </a:defRPr>
            </a:lvl1pPr>
          </a:lstStyle>
          <a:p>
            <a:pPr lvl="0"/>
            <a:r>
              <a:rPr lang="sv-SE" dirty="0" err="1"/>
              <a:t>presented</a:t>
            </a:r>
            <a:r>
              <a:rPr lang="sv-SE" dirty="0"/>
              <a:t> by &lt;</a:t>
            </a:r>
            <a:r>
              <a:rPr lang="sv-SE" dirty="0" err="1"/>
              <a:t>name</a:t>
            </a:r>
            <a:r>
              <a:rPr lang="sv-SE" dirty="0"/>
              <a:t> </a:t>
            </a:r>
            <a:r>
              <a:rPr lang="sv-SE" dirty="0" err="1"/>
              <a:t>nameson</a:t>
            </a:r>
            <a:r>
              <a:rPr lang="sv-SE" dirty="0"/>
              <a:t>&gt;</a:t>
            </a:r>
          </a:p>
        </p:txBody>
      </p:sp>
      <p:sp>
        <p:nvSpPr>
          <p:cNvPr id="10" name="Platshållare för datum 3">
            <a:extLst>
              <a:ext uri="{FF2B5EF4-FFF2-40B4-BE49-F238E27FC236}">
                <a16:creationId xmlns:a16="http://schemas.microsoft.com/office/drawing/2014/main" id="{5CE429DE-35D4-F144-9881-2C3DD8ABB66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30395" y="6096663"/>
            <a:ext cx="1241068" cy="365125"/>
          </a:xfrm>
        </p:spPr>
        <p:txBody>
          <a:bodyPr/>
          <a:lstStyle>
            <a:lvl1pPr>
              <a:defRPr sz="1200">
                <a:solidFill>
                  <a:srgbClr val="002060"/>
                </a:solidFill>
              </a:defRPr>
            </a:lvl1pPr>
          </a:lstStyle>
          <a:p>
            <a:fld id="{18896B66-0B3A-474C-9C9C-E4F07B1F5DAD}" type="datetime1">
              <a:rPr lang="sv-SE" smtClean="0"/>
              <a:pPr/>
              <a:t>2026-08-01</a:t>
            </a:fld>
            <a:endParaRPr lang="sv-SE" dirty="0"/>
          </a:p>
        </p:txBody>
      </p:sp>
      <p:pic>
        <p:nvPicPr>
          <p:cNvPr id="13" name="Bildobjekt 10">
            <a:extLst>
              <a:ext uri="{FF2B5EF4-FFF2-40B4-BE49-F238E27FC236}">
                <a16:creationId xmlns:a16="http://schemas.microsoft.com/office/drawing/2014/main" id="{94E2C7C9-EF76-1A49-BF12-1B994C95D88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1116017" y="378722"/>
            <a:ext cx="639192" cy="61885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7DA7E0E-6D23-6CB5-62C3-6E70D29206D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164788" y="209359"/>
            <a:ext cx="1817637" cy="96312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5B12D65-037D-6B82-0054-A9F6E1B3D67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167539" y="1290798"/>
            <a:ext cx="2587670" cy="548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384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4C1ADE6-C058-9C40-B135-034EB97B43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3709" y="265373"/>
            <a:ext cx="9360000" cy="657339"/>
          </a:xfrm>
        </p:spPr>
        <p:txBody>
          <a:bodyPr lIns="90000" bIns="18000"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r>
              <a:rPr lang="sv-SE" dirty="0" err="1"/>
              <a:t>Headline</a:t>
            </a:r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A0D4D5C-5B1B-1441-A13B-8613512E59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53244" y="6475270"/>
            <a:ext cx="4320448" cy="365125"/>
          </a:xfrm>
        </p:spPr>
        <p:txBody>
          <a:bodyPr/>
          <a:lstStyle/>
          <a:p>
            <a:r>
              <a:rPr lang="sv-SE" dirty="0"/>
              <a:t>PRESENTATION TITLE/FOOTER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84FAE50-4669-D540-A55E-354FF0C594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5292" y="6475270"/>
            <a:ext cx="2743200" cy="365125"/>
          </a:xfrm>
        </p:spPr>
        <p:txBody>
          <a:bodyPr/>
          <a:lstStyle/>
          <a:p>
            <a:fld id="{F7283078-D760-1647-8B80-66BA8B52336D}" type="slidenum">
              <a:rPr lang="sv-SE" smtClean="0"/>
              <a:t>‹#›</a:t>
            </a:fld>
            <a:endParaRPr lang="sv-SE"/>
          </a:p>
        </p:txBody>
      </p:sp>
      <p:sp>
        <p:nvSpPr>
          <p:cNvPr id="14" name="Platshållare för text 13">
            <a:extLst>
              <a:ext uri="{FF2B5EF4-FFF2-40B4-BE49-F238E27FC236}">
                <a16:creationId xmlns:a16="http://schemas.microsoft.com/office/drawing/2014/main" id="{DD16215C-7D16-4D0F-BA5D-E02EED6FB2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3709" y="931026"/>
            <a:ext cx="9360000" cy="507076"/>
          </a:xfrm>
        </p:spPr>
        <p:txBody>
          <a:bodyPr lIns="90000" tIns="1800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2200">
                <a:solidFill>
                  <a:schemeClr val="accent1"/>
                </a:solidFill>
              </a:defRPr>
            </a:lvl1pPr>
            <a:lvl2pPr marL="82550" indent="0">
              <a:buNone/>
              <a:defRPr/>
            </a:lvl2pPr>
          </a:lstStyle>
          <a:p>
            <a:pPr lvl="0"/>
            <a:r>
              <a:rPr lang="sv-SE"/>
              <a:t>Sub-headline</a:t>
            </a:r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A5E954D6-E4D2-47AD-A504-7408EC606D35}"/>
              </a:ext>
            </a:extLst>
          </p:cNvPr>
          <p:cNvSpPr/>
          <p:nvPr userDrawn="1"/>
        </p:nvSpPr>
        <p:spPr>
          <a:xfrm>
            <a:off x="0" y="447675"/>
            <a:ext cx="292101" cy="6410325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Platshållare för tabell 7">
            <a:extLst>
              <a:ext uri="{FF2B5EF4-FFF2-40B4-BE49-F238E27FC236}">
                <a16:creationId xmlns:a16="http://schemas.microsoft.com/office/drawing/2014/main" id="{489D1BD7-202A-4115-BE6C-1B053CFFDE1E}"/>
              </a:ext>
            </a:extLst>
          </p:cNvPr>
          <p:cNvSpPr>
            <a:spLocks noGrp="1"/>
          </p:cNvSpPr>
          <p:nvPr>
            <p:ph type="tbl" sz="quarter" idx="15"/>
          </p:nvPr>
        </p:nvSpPr>
        <p:spPr>
          <a:xfrm>
            <a:off x="1103313" y="1614488"/>
            <a:ext cx="9359900" cy="4406900"/>
          </a:xfrm>
        </p:spPr>
        <p:txBody>
          <a:bodyPr/>
          <a:lstStyle>
            <a:lvl1pPr algn="ctr">
              <a:defRPr sz="800" cap="all" baseline="0"/>
            </a:lvl1pPr>
          </a:lstStyle>
          <a:p>
            <a:r>
              <a:rPr lang="en-GB"/>
              <a:t>Click icon to add table</a:t>
            </a:r>
            <a:endParaRPr lang="sv-SE"/>
          </a:p>
        </p:txBody>
      </p:sp>
      <p:sp>
        <p:nvSpPr>
          <p:cNvPr id="12" name="Platshållare för datum 3">
            <a:extLst>
              <a:ext uri="{FF2B5EF4-FFF2-40B4-BE49-F238E27FC236}">
                <a16:creationId xmlns:a16="http://schemas.microsoft.com/office/drawing/2014/main" id="{EF177138-95E5-674B-B010-143A8CD1453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95647" y="6475270"/>
            <a:ext cx="832658" cy="365125"/>
          </a:xfrm>
        </p:spPr>
        <p:txBody>
          <a:bodyPr/>
          <a:lstStyle/>
          <a:p>
            <a:fld id="{18896B66-0B3A-474C-9C9C-E4F07B1F5DAD}" type="datetime1">
              <a:rPr lang="sv-SE" smtClean="0"/>
              <a:t>2026-08-01</a:t>
            </a:fld>
            <a:endParaRPr lang="sv-SE" dirty="0"/>
          </a:p>
        </p:txBody>
      </p:sp>
      <p:pic>
        <p:nvPicPr>
          <p:cNvPr id="16" name="Bildobjekt 10">
            <a:extLst>
              <a:ext uri="{FF2B5EF4-FFF2-40B4-BE49-F238E27FC236}">
                <a16:creationId xmlns:a16="http://schemas.microsoft.com/office/drawing/2014/main" id="{C62A5061-2F4D-6245-8593-63E75C363C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1322829" y="115792"/>
            <a:ext cx="639192" cy="61885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ABA677D-23FF-C4F3-FA42-86D7F98D3D4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06892" y="115792"/>
            <a:ext cx="1167923" cy="618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189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BE7B1DDB-F4AA-4E8D-BD07-905FE45A555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34780BC8-191C-6D4B-93F3-54A06FD4FE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30395" y="1153621"/>
            <a:ext cx="8640000" cy="2387600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420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sv-SE" dirty="0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EC66F586-F662-4573-A59B-7D4EDD05A153}"/>
              </a:ext>
            </a:extLst>
          </p:cNvPr>
          <p:cNvSpPr/>
          <p:nvPr userDrawn="1"/>
        </p:nvSpPr>
        <p:spPr>
          <a:xfrm>
            <a:off x="-2" y="447675"/>
            <a:ext cx="292101" cy="64103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" name="Bildobjekt 11">
            <a:extLst>
              <a:ext uri="{FF2B5EF4-FFF2-40B4-BE49-F238E27FC236}">
                <a16:creationId xmlns:a16="http://schemas.microsoft.com/office/drawing/2014/main" id="{033D7A5C-6258-4190-D576-344C47EE499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24611" y="417443"/>
            <a:ext cx="826395" cy="8001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C14AE67-7AF0-F502-8D92-9A7B0C989A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414636" y="406691"/>
            <a:ext cx="1509975" cy="80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9796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29946" y="351413"/>
            <a:ext cx="9150029" cy="674031"/>
          </a:xfrm>
        </p:spPr>
        <p:txBody>
          <a:bodyPr wrap="square" anchor="ctr" anchorCtr="0">
            <a:spAutoFit/>
          </a:bodyPr>
          <a:lstStyle>
            <a:lvl1pPr>
              <a:defRPr>
                <a:effectLst>
                  <a:outerShdw blurRad="50800" dist="76200" dir="8100000" algn="tr" rotWithShape="0">
                    <a:prstClr val="black">
                      <a:alpha val="15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1" y="6659218"/>
            <a:ext cx="2472271" cy="198783"/>
          </a:xfrm>
        </p:spPr>
        <p:txBody>
          <a:bodyPr/>
          <a:lstStyle/>
          <a:p>
            <a:r>
              <a:rPr lang="fr-FR"/>
              <a:t>Mito, 26/05/2026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686186" y="6659217"/>
            <a:ext cx="4822804" cy="198782"/>
          </a:xfrm>
        </p:spPr>
        <p:txBody>
          <a:bodyPr/>
          <a:lstStyle/>
          <a:p>
            <a:r>
              <a:rPr lang="en-US"/>
              <a:t>M. Dracos, IPHC-IN2P3/CNRS/UNISTRA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879976" y="6659218"/>
            <a:ext cx="1312025" cy="198781"/>
          </a:xfrm>
        </p:spPr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9608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>
            <a:extLst>
              <a:ext uri="{FF2B5EF4-FFF2-40B4-BE49-F238E27FC236}">
                <a16:creationId xmlns:a16="http://schemas.microsoft.com/office/drawing/2014/main" id="{9BCCEAFE-E21B-43CF-80C4-FF01C3F9D479}"/>
              </a:ext>
            </a:extLst>
          </p:cNvPr>
          <p:cNvSpPr/>
          <p:nvPr userDrawn="1"/>
        </p:nvSpPr>
        <p:spPr>
          <a:xfrm>
            <a:off x="0" y="16274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74C1ADE6-C058-9C40-B135-034EB97B43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3709" y="265373"/>
            <a:ext cx="9360000" cy="657339"/>
          </a:xfrm>
        </p:spPr>
        <p:txBody>
          <a:bodyPr lIns="90000" bIns="1800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Headline</a:t>
            </a:r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A0D4D5C-5B1B-1441-A13B-8613512E59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53244" y="6475270"/>
            <a:ext cx="432044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PRESENTATION </a:t>
            </a:r>
            <a:r>
              <a:rPr lang="sv-SE" dirty="0" err="1"/>
              <a:t>TITLe</a:t>
            </a:r>
            <a:r>
              <a:rPr lang="sv-SE" dirty="0"/>
              <a:t>/ FOOTER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84FAE50-4669-D540-A55E-354FF0C594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5292" y="647527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A5E954D6-E4D2-47AD-A504-7408EC606D35}"/>
              </a:ext>
            </a:extLst>
          </p:cNvPr>
          <p:cNvSpPr/>
          <p:nvPr userDrawn="1"/>
        </p:nvSpPr>
        <p:spPr>
          <a:xfrm>
            <a:off x="0" y="447675"/>
            <a:ext cx="292101" cy="64103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2" name="Bildobjekt 11">
            <a:extLst>
              <a:ext uri="{FF2B5EF4-FFF2-40B4-BE49-F238E27FC236}">
                <a16:creationId xmlns:a16="http://schemas.microsoft.com/office/drawing/2014/main" id="{6426DF26-09C3-4DAE-B43E-0C11D6A6353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24611" y="417443"/>
            <a:ext cx="826395" cy="800100"/>
          </a:xfrm>
          <a:prstGeom prst="rect">
            <a:avLst/>
          </a:prstGeom>
        </p:spPr>
      </p:pic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5C48DF05-1B09-4DA6-AC56-07304871CCD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95647" y="1640719"/>
            <a:ext cx="10042073" cy="4375520"/>
          </a:xfrm>
        </p:spPr>
        <p:txBody>
          <a:bodyPr>
            <a:noAutofit/>
          </a:bodyPr>
          <a:lstStyle>
            <a:lvl1pPr marL="457200" indent="-457200">
              <a:buClr>
                <a:schemeClr val="bg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8255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Platshållare för datum 3">
            <a:extLst>
              <a:ext uri="{FF2B5EF4-FFF2-40B4-BE49-F238E27FC236}">
                <a16:creationId xmlns:a16="http://schemas.microsoft.com/office/drawing/2014/main" id="{04D3287D-3E21-D845-8766-C307E676530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95647" y="6475270"/>
            <a:ext cx="832658" cy="365125"/>
          </a:xfrm>
        </p:spPr>
        <p:txBody>
          <a:bodyPr/>
          <a:lstStyle/>
          <a:p>
            <a:fld id="{18896B66-0B3A-474C-9C9C-E4F07B1F5DAD}" type="datetime1">
              <a:rPr lang="sv-SE" smtClean="0"/>
              <a:t>2026-08-01</a:t>
            </a:fld>
            <a:endParaRPr lang="sv-S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AEC791F-8DC8-8D9D-642A-30BD66C1B53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414636" y="406691"/>
            <a:ext cx="1509975" cy="80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9884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/break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250D024A-8F85-4618-9506-0F493B263A92}"/>
              </a:ext>
            </a:extLst>
          </p:cNvPr>
          <p:cNvSpPr/>
          <p:nvPr userDrawn="1"/>
        </p:nvSpPr>
        <p:spPr>
          <a:xfrm>
            <a:off x="0" y="0"/>
            <a:ext cx="6477712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628E18C2-A66E-436E-89DA-1C5D481CB4B4}"/>
              </a:ext>
            </a:extLst>
          </p:cNvPr>
          <p:cNvSpPr/>
          <p:nvPr userDrawn="1"/>
        </p:nvSpPr>
        <p:spPr>
          <a:xfrm>
            <a:off x="0" y="447675"/>
            <a:ext cx="292101" cy="64103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Platshållare för bild 12">
            <a:extLst>
              <a:ext uri="{FF2B5EF4-FFF2-40B4-BE49-F238E27FC236}">
                <a16:creationId xmlns:a16="http://schemas.microsoft.com/office/drawing/2014/main" id="{4FD00856-A3E1-48A7-B9CD-D7B89BD6A06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477712" y="0"/>
            <a:ext cx="5714288" cy="6858000"/>
          </a:xfrm>
          <a:solidFill>
            <a:srgbClr val="ECECEC"/>
          </a:solidFill>
        </p:spPr>
        <p:txBody>
          <a:bodyPr>
            <a:normAutofit/>
          </a:bodyPr>
          <a:lstStyle>
            <a:lvl1pPr algn="ctr">
              <a:defRPr sz="800"/>
            </a:lvl1pPr>
          </a:lstStyle>
          <a:p>
            <a:r>
              <a:rPr lang="sv-SE"/>
              <a:t>INSERT IMAGE</a:t>
            </a:r>
          </a:p>
        </p:txBody>
      </p:sp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1848DA8D-03CE-4CA5-A851-F6ABAE67A9B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447675"/>
            <a:ext cx="292100" cy="6410325"/>
          </a:xfr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FontTx/>
              <a:buNone/>
              <a:defRPr sz="100"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F55DE042-7DE8-4583-986C-40823753078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30491" y="1051132"/>
            <a:ext cx="4255909" cy="829149"/>
          </a:xfrm>
        </p:spPr>
        <p:txBody>
          <a:bodyPr rIns="18000" anchor="b" anchorCtr="0"/>
          <a:lstStyle>
            <a:lvl1pPr marL="0" indent="0">
              <a:buFontTx/>
              <a:buNone/>
              <a:defRPr sz="4800">
                <a:solidFill>
                  <a:schemeClr val="bg1"/>
                </a:solidFill>
                <a:latin typeface="+mn-lt"/>
              </a:defRPr>
            </a:lvl1pPr>
            <a:lvl2pPr marL="82550" indent="0">
              <a:buNone/>
              <a:defRPr/>
            </a:lvl2pPr>
          </a:lstStyle>
          <a:p>
            <a:pPr lvl="0"/>
            <a:r>
              <a:rPr lang="sv-SE"/>
              <a:t># (chapter)</a:t>
            </a:r>
          </a:p>
        </p:txBody>
      </p:sp>
      <p:sp>
        <p:nvSpPr>
          <p:cNvPr id="11" name="Platshållare för text 2">
            <a:extLst>
              <a:ext uri="{FF2B5EF4-FFF2-40B4-BE49-F238E27FC236}">
                <a16:creationId xmlns:a16="http://schemas.microsoft.com/office/drawing/2014/main" id="{1DC53C5B-9DC3-4646-B6B3-DD59404D44D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30491" y="2169209"/>
            <a:ext cx="4255909" cy="2462613"/>
          </a:xfrm>
        </p:spPr>
        <p:txBody>
          <a:bodyPr rIns="18000" anchor="t" anchorCtr="0"/>
          <a:lstStyle>
            <a:lvl1pPr marL="0" indent="0">
              <a:spcBef>
                <a:spcPts val="0"/>
              </a:spcBef>
              <a:buFontTx/>
              <a:buNone/>
              <a:defRPr sz="420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82550" indent="0">
              <a:buNone/>
              <a:defRPr/>
            </a:lvl2pPr>
          </a:lstStyle>
          <a:p>
            <a:pPr lvl="0"/>
            <a:r>
              <a:rPr lang="sv-SE"/>
              <a:t>Headline</a:t>
            </a:r>
          </a:p>
        </p:txBody>
      </p:sp>
      <p:pic>
        <p:nvPicPr>
          <p:cNvPr id="2" name="Bildobjekt 11">
            <a:extLst>
              <a:ext uri="{FF2B5EF4-FFF2-40B4-BE49-F238E27FC236}">
                <a16:creationId xmlns:a16="http://schemas.microsoft.com/office/drawing/2014/main" id="{33F2F1BF-24E0-9781-8D8B-294E5DBE865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24611" y="417443"/>
            <a:ext cx="826395" cy="8001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39808C5-37C6-2352-3263-D0893E5EA11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414636" y="406691"/>
            <a:ext cx="1509975" cy="80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4649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4C1ADE6-C058-9C40-B135-034EB97B43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3709" y="265373"/>
            <a:ext cx="9360000" cy="657339"/>
          </a:xfrm>
        </p:spPr>
        <p:txBody>
          <a:bodyPr lIns="90000" bIns="18000"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r>
              <a:rPr lang="sv-SE" dirty="0" err="1"/>
              <a:t>Headline</a:t>
            </a:r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A0D4D5C-5B1B-1441-A13B-8613512E59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53244" y="6475270"/>
            <a:ext cx="4320448" cy="365125"/>
          </a:xfrm>
        </p:spPr>
        <p:txBody>
          <a:bodyPr/>
          <a:lstStyle/>
          <a:p>
            <a:r>
              <a:rPr lang="sv-SE" dirty="0"/>
              <a:t>PRESENTATION TITLE/FOOTER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84FAE50-4669-D540-A55E-354FF0C594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5292" y="6475270"/>
            <a:ext cx="2743200" cy="365125"/>
          </a:xfrm>
        </p:spPr>
        <p:txBody>
          <a:bodyPr/>
          <a:lstStyle/>
          <a:p>
            <a:fld id="{F7283078-D760-1647-8B80-66BA8B52336D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14" name="Platshållare för text 13">
            <a:extLst>
              <a:ext uri="{FF2B5EF4-FFF2-40B4-BE49-F238E27FC236}">
                <a16:creationId xmlns:a16="http://schemas.microsoft.com/office/drawing/2014/main" id="{DD16215C-7D16-4D0F-BA5D-E02EED6FB2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3709" y="931026"/>
            <a:ext cx="9360000" cy="507076"/>
          </a:xfrm>
        </p:spPr>
        <p:txBody>
          <a:bodyPr lIns="90000" tIns="1800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2200">
                <a:solidFill>
                  <a:schemeClr val="accent1"/>
                </a:solidFill>
              </a:defRPr>
            </a:lvl1pPr>
            <a:lvl2pPr marL="82550" indent="0">
              <a:buNone/>
              <a:defRPr/>
            </a:lvl2pPr>
          </a:lstStyle>
          <a:p>
            <a:pPr lvl="0"/>
            <a:r>
              <a:rPr lang="sv-SE"/>
              <a:t>Sub-headline</a:t>
            </a:r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A5E954D6-E4D2-47AD-A504-7408EC606D35}"/>
              </a:ext>
            </a:extLst>
          </p:cNvPr>
          <p:cNvSpPr/>
          <p:nvPr userDrawn="1"/>
        </p:nvSpPr>
        <p:spPr>
          <a:xfrm>
            <a:off x="0" y="447675"/>
            <a:ext cx="292101" cy="6410325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Platshållare för innehåll 2">
            <a:extLst>
              <a:ext uri="{FF2B5EF4-FFF2-40B4-BE49-F238E27FC236}">
                <a16:creationId xmlns:a16="http://schemas.microsoft.com/office/drawing/2014/main" id="{5917406D-4BE3-3B4C-BCFF-41B4F0FAB4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4400" y="1562400"/>
            <a:ext cx="9365782" cy="4768062"/>
          </a:xfrm>
        </p:spPr>
        <p:txBody>
          <a:bodyPr lIns="0" rIns="18000"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/>
          </a:p>
        </p:txBody>
      </p:sp>
      <p:sp>
        <p:nvSpPr>
          <p:cNvPr id="13" name="Platshållare för datum 3">
            <a:extLst>
              <a:ext uri="{FF2B5EF4-FFF2-40B4-BE49-F238E27FC236}">
                <a16:creationId xmlns:a16="http://schemas.microsoft.com/office/drawing/2014/main" id="{3E8E36C4-8565-B94E-A90D-FF5DD7F86A6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95647" y="6475270"/>
            <a:ext cx="832658" cy="365125"/>
          </a:xfrm>
        </p:spPr>
        <p:txBody>
          <a:bodyPr/>
          <a:lstStyle/>
          <a:p>
            <a:fld id="{18896B66-0B3A-474C-9C9C-E4F07B1F5DAD}" type="datetime1">
              <a:rPr lang="sv-SE" smtClean="0"/>
              <a:t>2026-08-01</a:t>
            </a:fld>
            <a:endParaRPr lang="sv-SE" dirty="0"/>
          </a:p>
        </p:txBody>
      </p:sp>
      <p:pic>
        <p:nvPicPr>
          <p:cNvPr id="3" name="Bildobjekt 10">
            <a:extLst>
              <a:ext uri="{FF2B5EF4-FFF2-40B4-BE49-F238E27FC236}">
                <a16:creationId xmlns:a16="http://schemas.microsoft.com/office/drawing/2014/main" id="{1CD7CAB2-0DDA-23F9-D2F2-335DD464050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1322829" y="115792"/>
            <a:ext cx="639192" cy="61885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AA893F6-6936-9CA3-B29A-22405A68451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06892" y="115792"/>
            <a:ext cx="1167923" cy="618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0082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in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4C1ADE6-C058-9C40-B135-034EB97B43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3709" y="265373"/>
            <a:ext cx="9360000" cy="657339"/>
          </a:xfrm>
        </p:spPr>
        <p:txBody>
          <a:bodyPr lIns="90000" bIns="18000"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r>
              <a:rPr lang="sv-SE" dirty="0" err="1"/>
              <a:t>Headline</a:t>
            </a:r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A0D4D5C-5B1B-1441-A13B-8613512E59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53244" y="6475270"/>
            <a:ext cx="4320448" cy="365125"/>
          </a:xfrm>
        </p:spPr>
        <p:txBody>
          <a:bodyPr/>
          <a:lstStyle/>
          <a:p>
            <a:r>
              <a:rPr lang="sv-SE" dirty="0"/>
              <a:t>PRESENTATION TITLE/FOOTER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84FAE50-4669-D540-A55E-354FF0C594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5292" y="6475270"/>
            <a:ext cx="2743200" cy="365125"/>
          </a:xfrm>
        </p:spPr>
        <p:txBody>
          <a:bodyPr/>
          <a:lstStyle/>
          <a:p>
            <a:fld id="{F7283078-D760-1647-8B80-66BA8B52336D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innehåll 2">
            <a:extLst>
              <a:ext uri="{FF2B5EF4-FFF2-40B4-BE49-F238E27FC236}">
                <a16:creationId xmlns:a16="http://schemas.microsoft.com/office/drawing/2014/main" id="{590CF35B-F516-4A5B-A8AB-7A0A283629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4400" y="1562400"/>
            <a:ext cx="4993785" cy="4768062"/>
          </a:xfrm>
        </p:spPr>
        <p:txBody>
          <a:bodyPr lIns="0" rIns="18000"/>
          <a:lstStyle>
            <a:lvl1pPr>
              <a:lnSpc>
                <a:spcPct val="100000"/>
              </a:lnSpc>
              <a:defRPr/>
            </a:lvl1pPr>
            <a:lvl2pPr marL="358775" indent="-215900">
              <a:lnSpc>
                <a:spcPct val="100000"/>
              </a:lnSpc>
              <a:tabLst/>
              <a:defRPr/>
            </a:lvl2pPr>
            <a:lvl3pPr marL="449263" indent="-196850">
              <a:lnSpc>
                <a:spcPct val="100000"/>
              </a:lnSpc>
              <a:tabLst/>
              <a:defRPr/>
            </a:lvl3pPr>
            <a:lvl4pPr marL="541338" indent="-180000">
              <a:lnSpc>
                <a:spcPct val="100000"/>
              </a:lnSpc>
              <a:tabLst/>
              <a:defRPr/>
            </a:lvl4pPr>
            <a:lvl5pPr marL="630000" indent="-162000">
              <a:lnSpc>
                <a:spcPct val="100000"/>
              </a:lnSpc>
              <a:tabLst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 dirty="0"/>
          </a:p>
        </p:txBody>
      </p:sp>
      <p:sp>
        <p:nvSpPr>
          <p:cNvPr id="12" name="Platshållare för innehåll 2">
            <a:extLst>
              <a:ext uri="{FF2B5EF4-FFF2-40B4-BE49-F238E27FC236}">
                <a16:creationId xmlns:a16="http://schemas.microsoft.com/office/drawing/2014/main" id="{BA21051E-3C35-41FB-8E6B-797DB8F26971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73692" y="1562400"/>
            <a:ext cx="4993785" cy="4768062"/>
          </a:xfrm>
        </p:spPr>
        <p:txBody>
          <a:bodyPr lIns="0" rIns="18000"/>
          <a:lstStyle>
            <a:lvl1pPr>
              <a:lnSpc>
                <a:spcPct val="100000"/>
              </a:lnSpc>
              <a:defRPr/>
            </a:lvl1pPr>
            <a:lvl2pPr marL="360000" indent="-216000">
              <a:lnSpc>
                <a:spcPct val="100000"/>
              </a:lnSpc>
              <a:tabLst/>
              <a:defRPr/>
            </a:lvl2pPr>
            <a:lvl3pPr marL="450000" indent="-198000">
              <a:lnSpc>
                <a:spcPct val="100000"/>
              </a:lnSpc>
              <a:tabLst/>
              <a:defRPr/>
            </a:lvl3pPr>
            <a:lvl4pPr marL="540000" indent="-180000">
              <a:lnSpc>
                <a:spcPct val="100000"/>
              </a:lnSpc>
              <a:tabLst/>
              <a:defRPr/>
            </a:lvl4pPr>
            <a:lvl5pPr marL="628650" indent="-162000">
              <a:lnSpc>
                <a:spcPct val="100000"/>
              </a:lnSpc>
              <a:tabLst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 dirty="0"/>
          </a:p>
        </p:txBody>
      </p:sp>
      <p:sp>
        <p:nvSpPr>
          <p:cNvPr id="14" name="Platshållare för text 13">
            <a:extLst>
              <a:ext uri="{FF2B5EF4-FFF2-40B4-BE49-F238E27FC236}">
                <a16:creationId xmlns:a16="http://schemas.microsoft.com/office/drawing/2014/main" id="{DD16215C-7D16-4D0F-BA5D-E02EED6FB2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3709" y="931026"/>
            <a:ext cx="9360000" cy="507076"/>
          </a:xfrm>
        </p:spPr>
        <p:txBody>
          <a:bodyPr lIns="90000" tIns="1800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2200">
                <a:solidFill>
                  <a:schemeClr val="accent1"/>
                </a:solidFill>
              </a:defRPr>
            </a:lvl1pPr>
            <a:lvl2pPr marL="82550" indent="0">
              <a:buNone/>
              <a:defRPr/>
            </a:lvl2pPr>
          </a:lstStyle>
          <a:p>
            <a:pPr lvl="0"/>
            <a:r>
              <a:rPr lang="sv-SE"/>
              <a:t>Sub-headline</a:t>
            </a:r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87E2C692-2C39-4CA8-AA87-45E0F36B6A0E}"/>
              </a:ext>
            </a:extLst>
          </p:cNvPr>
          <p:cNvSpPr/>
          <p:nvPr userDrawn="1"/>
        </p:nvSpPr>
        <p:spPr>
          <a:xfrm>
            <a:off x="0" y="447675"/>
            <a:ext cx="292101" cy="6410325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Platshållare för datum 3">
            <a:extLst>
              <a:ext uri="{FF2B5EF4-FFF2-40B4-BE49-F238E27FC236}">
                <a16:creationId xmlns:a16="http://schemas.microsoft.com/office/drawing/2014/main" id="{154C1432-4F85-1F42-8016-9B83B89CC8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95647" y="6475270"/>
            <a:ext cx="832658" cy="365125"/>
          </a:xfrm>
        </p:spPr>
        <p:txBody>
          <a:bodyPr/>
          <a:lstStyle/>
          <a:p>
            <a:fld id="{18896B66-0B3A-474C-9C9C-E4F07B1F5DAD}" type="datetime1">
              <a:rPr lang="sv-SE" smtClean="0"/>
              <a:t>2026-08-01</a:t>
            </a:fld>
            <a:endParaRPr lang="sv-SE" dirty="0"/>
          </a:p>
        </p:txBody>
      </p:sp>
      <p:pic>
        <p:nvPicPr>
          <p:cNvPr id="3" name="Bildobjekt 10">
            <a:extLst>
              <a:ext uri="{FF2B5EF4-FFF2-40B4-BE49-F238E27FC236}">
                <a16:creationId xmlns:a16="http://schemas.microsoft.com/office/drawing/2014/main" id="{4A4A5032-6EE8-9F27-1B5B-350FB07A1F1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1322829" y="115792"/>
            <a:ext cx="639192" cy="61885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70078E2-C8E2-3746-F8A4-50B453C51F5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06892" y="115792"/>
            <a:ext cx="1167923" cy="618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108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in 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4C1ADE6-C058-9C40-B135-034EB97B43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3709" y="265373"/>
            <a:ext cx="9360000" cy="657339"/>
          </a:xfrm>
        </p:spPr>
        <p:txBody>
          <a:bodyPr lIns="90000" bIns="18000"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r>
              <a:rPr lang="sv-SE" dirty="0" err="1"/>
              <a:t>Headline</a:t>
            </a:r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A0D4D5C-5B1B-1441-A13B-8613512E59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53244" y="6475270"/>
            <a:ext cx="4320448" cy="365125"/>
          </a:xfrm>
        </p:spPr>
        <p:txBody>
          <a:bodyPr/>
          <a:lstStyle/>
          <a:p>
            <a:r>
              <a:rPr lang="sv-SE" dirty="0"/>
              <a:t>PRESENTATION TITLE/FOOTER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84FAE50-4669-D540-A55E-354FF0C594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5292" y="6475270"/>
            <a:ext cx="2743200" cy="365125"/>
          </a:xfrm>
        </p:spPr>
        <p:txBody>
          <a:bodyPr/>
          <a:lstStyle/>
          <a:p>
            <a:fld id="{F7283078-D760-1647-8B80-66BA8B52336D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innehåll 2">
            <a:extLst>
              <a:ext uri="{FF2B5EF4-FFF2-40B4-BE49-F238E27FC236}">
                <a16:creationId xmlns:a16="http://schemas.microsoft.com/office/drawing/2014/main" id="{590CF35B-F516-4A5B-A8AB-7A0A283629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4400" y="1562400"/>
            <a:ext cx="3255409" cy="4768062"/>
          </a:xfrm>
        </p:spPr>
        <p:txBody>
          <a:bodyPr lIns="0" rIns="18000"/>
          <a:lstStyle>
            <a:lvl1pPr>
              <a:lnSpc>
                <a:spcPct val="100000"/>
              </a:lnSpc>
              <a:defRPr/>
            </a:lvl1pPr>
            <a:lvl2pPr marL="360000" indent="-216000">
              <a:lnSpc>
                <a:spcPct val="100000"/>
              </a:lnSpc>
              <a:tabLst/>
              <a:defRPr/>
            </a:lvl2pPr>
            <a:lvl3pPr marL="449263" indent="-196850">
              <a:lnSpc>
                <a:spcPct val="100000"/>
              </a:lnSpc>
              <a:tabLst/>
              <a:defRPr/>
            </a:lvl3pPr>
            <a:lvl4pPr marL="541338" indent="-180975">
              <a:lnSpc>
                <a:spcPct val="100000"/>
              </a:lnSpc>
              <a:tabLst/>
              <a:defRPr/>
            </a:lvl4pPr>
            <a:lvl5pPr marL="630000" indent="-162000">
              <a:lnSpc>
                <a:spcPct val="100000"/>
              </a:lnSpc>
              <a:tabLst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 dirty="0"/>
          </a:p>
        </p:txBody>
      </p:sp>
      <p:sp>
        <p:nvSpPr>
          <p:cNvPr id="14" name="Platshållare för text 13">
            <a:extLst>
              <a:ext uri="{FF2B5EF4-FFF2-40B4-BE49-F238E27FC236}">
                <a16:creationId xmlns:a16="http://schemas.microsoft.com/office/drawing/2014/main" id="{DD16215C-7D16-4D0F-BA5D-E02EED6FB2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3709" y="931026"/>
            <a:ext cx="9360000" cy="507076"/>
          </a:xfrm>
        </p:spPr>
        <p:txBody>
          <a:bodyPr lIns="90000" tIns="1800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2200">
                <a:solidFill>
                  <a:schemeClr val="accent1"/>
                </a:solidFill>
              </a:defRPr>
            </a:lvl1pPr>
            <a:lvl2pPr marL="82550" indent="0">
              <a:buNone/>
              <a:defRPr/>
            </a:lvl2pPr>
          </a:lstStyle>
          <a:p>
            <a:pPr lvl="0"/>
            <a:r>
              <a:rPr lang="sv-SE"/>
              <a:t>Sub-headline</a:t>
            </a:r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87E2C692-2C39-4CA8-AA87-45E0F36B6A0E}"/>
              </a:ext>
            </a:extLst>
          </p:cNvPr>
          <p:cNvSpPr/>
          <p:nvPr userDrawn="1"/>
        </p:nvSpPr>
        <p:spPr>
          <a:xfrm>
            <a:off x="0" y="447675"/>
            <a:ext cx="292101" cy="6410325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Platshållare för innehåll 2">
            <a:extLst>
              <a:ext uri="{FF2B5EF4-FFF2-40B4-BE49-F238E27FC236}">
                <a16:creationId xmlns:a16="http://schemas.microsoft.com/office/drawing/2014/main" id="{B2D0E559-A900-41F3-93C5-387A7764A152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4605297" y="1562400"/>
            <a:ext cx="3255409" cy="4768062"/>
          </a:xfrm>
        </p:spPr>
        <p:txBody>
          <a:bodyPr lIns="0" rIns="18000"/>
          <a:lstStyle>
            <a:lvl1pPr>
              <a:lnSpc>
                <a:spcPct val="100000"/>
              </a:lnSpc>
              <a:defRPr/>
            </a:lvl1pPr>
            <a:lvl2pPr marL="360000" indent="-216000">
              <a:lnSpc>
                <a:spcPct val="100000"/>
              </a:lnSpc>
              <a:tabLst/>
              <a:defRPr/>
            </a:lvl2pPr>
            <a:lvl3pPr marL="450000" indent="-198000">
              <a:lnSpc>
                <a:spcPct val="100000"/>
              </a:lnSpc>
              <a:tabLst/>
              <a:defRPr/>
            </a:lvl3pPr>
            <a:lvl4pPr marL="539750" indent="-196850">
              <a:lnSpc>
                <a:spcPct val="100000"/>
              </a:lnSpc>
              <a:tabLst/>
              <a:defRPr/>
            </a:lvl4pPr>
            <a:lvl5pPr marL="630000" indent="-162000">
              <a:lnSpc>
                <a:spcPct val="100000"/>
              </a:lnSpc>
              <a:tabLst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 dirty="0"/>
          </a:p>
        </p:txBody>
      </p:sp>
      <p:sp>
        <p:nvSpPr>
          <p:cNvPr id="17" name="Platshållare för innehåll 2">
            <a:extLst>
              <a:ext uri="{FF2B5EF4-FFF2-40B4-BE49-F238E27FC236}">
                <a16:creationId xmlns:a16="http://schemas.microsoft.com/office/drawing/2014/main" id="{E4E99B3B-ADB3-4D1A-9A7F-AA1B8528E6C7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8116194" y="1562400"/>
            <a:ext cx="3255409" cy="4768062"/>
          </a:xfrm>
        </p:spPr>
        <p:txBody>
          <a:bodyPr lIns="0" rIns="18000"/>
          <a:lstStyle>
            <a:lvl1pPr>
              <a:lnSpc>
                <a:spcPct val="100000"/>
              </a:lnSpc>
              <a:defRPr/>
            </a:lvl1pPr>
            <a:lvl2pPr marL="360000" indent="-216000">
              <a:lnSpc>
                <a:spcPct val="100000"/>
              </a:lnSpc>
              <a:tabLst/>
              <a:defRPr/>
            </a:lvl2pPr>
            <a:lvl3pPr marL="450000" indent="-198000">
              <a:lnSpc>
                <a:spcPct val="100000"/>
              </a:lnSpc>
              <a:tabLst/>
              <a:defRPr/>
            </a:lvl3pPr>
            <a:lvl4pPr marL="540000" indent="-180000">
              <a:lnSpc>
                <a:spcPct val="100000"/>
              </a:lnSpc>
              <a:tabLst/>
              <a:defRPr/>
            </a:lvl4pPr>
            <a:lvl5pPr marL="630000" indent="-162000">
              <a:lnSpc>
                <a:spcPct val="100000"/>
              </a:lnSpc>
              <a:tabLst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 dirty="0"/>
          </a:p>
        </p:txBody>
      </p:sp>
      <p:sp>
        <p:nvSpPr>
          <p:cNvPr id="12" name="Platshållare för datum 3">
            <a:extLst>
              <a:ext uri="{FF2B5EF4-FFF2-40B4-BE49-F238E27FC236}">
                <a16:creationId xmlns:a16="http://schemas.microsoft.com/office/drawing/2014/main" id="{F91A8E7B-C629-D343-8A83-7EB0ADF608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95647" y="6475270"/>
            <a:ext cx="832658" cy="365125"/>
          </a:xfrm>
        </p:spPr>
        <p:txBody>
          <a:bodyPr/>
          <a:lstStyle/>
          <a:p>
            <a:fld id="{18896B66-0B3A-474C-9C9C-E4F07B1F5DAD}" type="datetime1">
              <a:rPr lang="sv-SE" smtClean="0"/>
              <a:t>2026-08-01</a:t>
            </a:fld>
            <a:endParaRPr lang="sv-SE" dirty="0"/>
          </a:p>
        </p:txBody>
      </p:sp>
      <p:pic>
        <p:nvPicPr>
          <p:cNvPr id="3" name="Bildobjekt 10">
            <a:extLst>
              <a:ext uri="{FF2B5EF4-FFF2-40B4-BE49-F238E27FC236}">
                <a16:creationId xmlns:a16="http://schemas.microsoft.com/office/drawing/2014/main" id="{A362F8D9-ADDD-334D-9F9C-C39E6899EC4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1322829" y="115792"/>
            <a:ext cx="639192" cy="61885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789A21B-5AC2-D46C-153C-6238A3AB6FB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06892" y="115792"/>
            <a:ext cx="1167923" cy="618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666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16B191E2-1C71-4B4C-B562-DD793673C24E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373813" y="1562100"/>
            <a:ext cx="4994275" cy="4768850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rgbClr val="666666"/>
                </a:solidFill>
              </a:defRPr>
            </a:lvl1pPr>
          </a:lstStyle>
          <a:p>
            <a:r>
              <a:rPr lang="sv-SE"/>
              <a:t>INSERT IMAGE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74C1ADE6-C058-9C40-B135-034EB97B43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3709" y="265373"/>
            <a:ext cx="9360000" cy="657339"/>
          </a:xfrm>
        </p:spPr>
        <p:txBody>
          <a:bodyPr lIns="90000" bIns="18000"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r>
              <a:rPr lang="sv-SE" dirty="0" err="1"/>
              <a:t>Headline</a:t>
            </a:r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A0D4D5C-5B1B-1441-A13B-8613512E59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53244" y="6475270"/>
            <a:ext cx="4320448" cy="365125"/>
          </a:xfrm>
        </p:spPr>
        <p:txBody>
          <a:bodyPr/>
          <a:lstStyle/>
          <a:p>
            <a:r>
              <a:rPr lang="sv-SE" dirty="0"/>
              <a:t>PRESENTATION TITL  FOOTER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84FAE50-4669-D540-A55E-354FF0C594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5292" y="6475270"/>
            <a:ext cx="2743200" cy="365125"/>
          </a:xfrm>
        </p:spPr>
        <p:txBody>
          <a:bodyPr/>
          <a:lstStyle/>
          <a:p>
            <a:fld id="{F7283078-D760-1647-8B80-66BA8B52336D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innehåll 2">
            <a:extLst>
              <a:ext uri="{FF2B5EF4-FFF2-40B4-BE49-F238E27FC236}">
                <a16:creationId xmlns:a16="http://schemas.microsoft.com/office/drawing/2014/main" id="{590CF35B-F516-4A5B-A8AB-7A0A283629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4400" y="1562400"/>
            <a:ext cx="4993785" cy="4768062"/>
          </a:xfrm>
        </p:spPr>
        <p:txBody>
          <a:bodyPr lIns="0" rIns="18000"/>
          <a:lstStyle>
            <a:lvl1pPr>
              <a:lnSpc>
                <a:spcPct val="100000"/>
              </a:lnSpc>
              <a:defRPr/>
            </a:lvl1pPr>
            <a:lvl2pPr marL="360000" indent="-216000">
              <a:lnSpc>
                <a:spcPct val="100000"/>
              </a:lnSpc>
              <a:tabLst/>
              <a:defRPr/>
            </a:lvl2pPr>
            <a:lvl3pPr marL="450000" indent="-198000">
              <a:lnSpc>
                <a:spcPct val="100000"/>
              </a:lnSpc>
              <a:tabLst/>
              <a:defRPr/>
            </a:lvl3pPr>
            <a:lvl4pPr marL="540000" indent="-180000">
              <a:lnSpc>
                <a:spcPct val="100000"/>
              </a:lnSpc>
              <a:tabLst/>
              <a:defRPr/>
            </a:lvl4pPr>
            <a:lvl5pPr marL="630000" indent="-162000">
              <a:lnSpc>
                <a:spcPct val="100000"/>
              </a:lnSpc>
              <a:tabLst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 dirty="0"/>
          </a:p>
        </p:txBody>
      </p:sp>
      <p:sp>
        <p:nvSpPr>
          <p:cNvPr id="14" name="Platshållare för text 13">
            <a:extLst>
              <a:ext uri="{FF2B5EF4-FFF2-40B4-BE49-F238E27FC236}">
                <a16:creationId xmlns:a16="http://schemas.microsoft.com/office/drawing/2014/main" id="{DD16215C-7D16-4D0F-BA5D-E02EED6FB2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3709" y="931026"/>
            <a:ext cx="9360000" cy="507076"/>
          </a:xfrm>
        </p:spPr>
        <p:txBody>
          <a:bodyPr lIns="90000" tIns="1800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2200">
                <a:solidFill>
                  <a:schemeClr val="accent1"/>
                </a:solidFill>
              </a:defRPr>
            </a:lvl1pPr>
            <a:lvl2pPr marL="82550" indent="0">
              <a:buNone/>
              <a:defRPr/>
            </a:lvl2pPr>
          </a:lstStyle>
          <a:p>
            <a:pPr lvl="0"/>
            <a:r>
              <a:rPr lang="sv-SE"/>
              <a:t>Sub-headline</a:t>
            </a:r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BC4F3A85-66E6-412A-97CD-99D922EFBEE2}"/>
              </a:ext>
            </a:extLst>
          </p:cNvPr>
          <p:cNvSpPr/>
          <p:nvPr userDrawn="1"/>
        </p:nvSpPr>
        <p:spPr>
          <a:xfrm>
            <a:off x="0" y="447675"/>
            <a:ext cx="292101" cy="6410325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Platshållare för datum 3">
            <a:extLst>
              <a:ext uri="{FF2B5EF4-FFF2-40B4-BE49-F238E27FC236}">
                <a16:creationId xmlns:a16="http://schemas.microsoft.com/office/drawing/2014/main" id="{5D496E45-863B-704B-B14F-5E0F58578D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95647" y="6475270"/>
            <a:ext cx="832658" cy="365125"/>
          </a:xfrm>
        </p:spPr>
        <p:txBody>
          <a:bodyPr/>
          <a:lstStyle/>
          <a:p>
            <a:fld id="{18896B66-0B3A-474C-9C9C-E4F07B1F5DAD}" type="datetime1">
              <a:rPr lang="sv-SE" smtClean="0"/>
              <a:t>2026-08-01</a:t>
            </a:fld>
            <a:endParaRPr lang="sv-SE" dirty="0"/>
          </a:p>
        </p:txBody>
      </p:sp>
      <p:pic>
        <p:nvPicPr>
          <p:cNvPr id="3" name="Bildobjekt 10">
            <a:extLst>
              <a:ext uri="{FF2B5EF4-FFF2-40B4-BE49-F238E27FC236}">
                <a16:creationId xmlns:a16="http://schemas.microsoft.com/office/drawing/2014/main" id="{C7D981D2-7D63-72E4-0113-FD2A480859F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1322829" y="115792"/>
            <a:ext cx="639192" cy="61885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A6FA255-A1F9-B5F8-C865-11EEAC362FC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06892" y="115792"/>
            <a:ext cx="1167923" cy="618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6558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. Full widt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tshållare för bild 12">
            <a:extLst>
              <a:ext uri="{FF2B5EF4-FFF2-40B4-BE49-F238E27FC236}">
                <a16:creationId xmlns:a16="http://schemas.microsoft.com/office/drawing/2014/main" id="{4FD00856-A3E1-48A7-B9CD-D7B89BD6A06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algn="ctr">
              <a:defRPr sz="800"/>
            </a:lvl1pPr>
          </a:lstStyle>
          <a:p>
            <a:r>
              <a:rPr lang="sv-SE" dirty="0"/>
              <a:t>INSERT IMAGE</a:t>
            </a:r>
          </a:p>
        </p:txBody>
      </p:sp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1848DA8D-03CE-4CA5-A851-F6ABAE67A9B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447675"/>
            <a:ext cx="292100" cy="6410325"/>
          </a:xfr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FontTx/>
              <a:buNone/>
              <a:defRPr sz="100"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Rubrik 1">
            <a:extLst>
              <a:ext uri="{FF2B5EF4-FFF2-40B4-BE49-F238E27FC236}">
                <a16:creationId xmlns:a16="http://schemas.microsoft.com/office/drawing/2014/main" id="{8F5BB748-C0D0-CB4F-BA93-7488E4BA70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3709" y="265373"/>
            <a:ext cx="9360000" cy="657339"/>
          </a:xfrm>
        </p:spPr>
        <p:txBody>
          <a:bodyPr lIns="90000" bIns="1800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Image </a:t>
            </a:r>
            <a:r>
              <a:rPr lang="sv-SE" dirty="0" err="1"/>
              <a:t>title</a:t>
            </a:r>
            <a:endParaRPr lang="sv-SE" dirty="0"/>
          </a:p>
        </p:txBody>
      </p:sp>
      <p:pic>
        <p:nvPicPr>
          <p:cNvPr id="2" name="Bildobjekt 11">
            <a:extLst>
              <a:ext uri="{FF2B5EF4-FFF2-40B4-BE49-F238E27FC236}">
                <a16:creationId xmlns:a16="http://schemas.microsoft.com/office/drawing/2014/main" id="{8902B2CA-79EA-DF45-D4D2-5C3A458E6C2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24611" y="417443"/>
            <a:ext cx="826395" cy="8001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E3A8958-C90E-AFC7-C347-9FFFD3ECAA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414636" y="406691"/>
            <a:ext cx="1509975" cy="80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2865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4C1ADE6-C058-9C40-B135-034EB97B43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3709" y="265373"/>
            <a:ext cx="9360000" cy="657339"/>
          </a:xfrm>
        </p:spPr>
        <p:txBody>
          <a:bodyPr lIns="90000" bIns="18000"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r>
              <a:rPr lang="sv-SE" dirty="0" err="1"/>
              <a:t>Headline</a:t>
            </a:r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96A591D-7BEE-2A48-BD08-DCDF3D90DE3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95647" y="6475270"/>
            <a:ext cx="832658" cy="365125"/>
          </a:xfrm>
        </p:spPr>
        <p:txBody>
          <a:bodyPr/>
          <a:lstStyle/>
          <a:p>
            <a:fld id="{18896B66-0B3A-474C-9C9C-E4F07B1F5DAD}" type="datetime1">
              <a:rPr lang="sv-SE" smtClean="0"/>
              <a:t>2026-08-01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A0D4D5C-5B1B-1441-A13B-8613512E59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53244" y="6475270"/>
            <a:ext cx="4320448" cy="365125"/>
          </a:xfrm>
        </p:spPr>
        <p:txBody>
          <a:bodyPr/>
          <a:lstStyle/>
          <a:p>
            <a:r>
              <a:rPr lang="sv-SE"/>
              <a:t>PRESENTATION TITLE / FOOTER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84FAE50-4669-D540-A55E-354FF0C594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5292" y="6475270"/>
            <a:ext cx="2743200" cy="365125"/>
          </a:xfrm>
        </p:spPr>
        <p:txBody>
          <a:bodyPr/>
          <a:lstStyle/>
          <a:p>
            <a:fld id="{F7283078-D760-1647-8B80-66BA8B52336D}" type="slidenum">
              <a:rPr lang="sv-SE" smtClean="0"/>
              <a:t>‹#›</a:t>
            </a:fld>
            <a:endParaRPr lang="sv-SE"/>
          </a:p>
        </p:txBody>
      </p:sp>
      <p:sp>
        <p:nvSpPr>
          <p:cNvPr id="14" name="Platshållare för text 13">
            <a:extLst>
              <a:ext uri="{FF2B5EF4-FFF2-40B4-BE49-F238E27FC236}">
                <a16:creationId xmlns:a16="http://schemas.microsoft.com/office/drawing/2014/main" id="{DD16215C-7D16-4D0F-BA5D-E02EED6FB2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3709" y="931026"/>
            <a:ext cx="9360000" cy="507076"/>
          </a:xfrm>
        </p:spPr>
        <p:txBody>
          <a:bodyPr lIns="90000" tIns="1800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2200">
                <a:solidFill>
                  <a:schemeClr val="accent1"/>
                </a:solidFill>
              </a:defRPr>
            </a:lvl1pPr>
            <a:lvl2pPr marL="82550" indent="0">
              <a:buNone/>
              <a:defRPr/>
            </a:lvl2pPr>
          </a:lstStyle>
          <a:p>
            <a:pPr lvl="0"/>
            <a:r>
              <a:rPr lang="sv-SE"/>
              <a:t>Sub-headline</a:t>
            </a:r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A5E954D6-E4D2-47AD-A504-7408EC606D35}"/>
              </a:ext>
            </a:extLst>
          </p:cNvPr>
          <p:cNvSpPr/>
          <p:nvPr userDrawn="1"/>
        </p:nvSpPr>
        <p:spPr>
          <a:xfrm>
            <a:off x="0" y="447675"/>
            <a:ext cx="292101" cy="6410325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Platshållare för diagram 6">
            <a:extLst>
              <a:ext uri="{FF2B5EF4-FFF2-40B4-BE49-F238E27FC236}">
                <a16:creationId xmlns:a16="http://schemas.microsoft.com/office/drawing/2014/main" id="{FA784AEE-BB11-4271-AB33-DE0774105604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1103313" y="1657350"/>
            <a:ext cx="7767637" cy="4445000"/>
          </a:xfrm>
        </p:spPr>
        <p:txBody>
          <a:bodyPr/>
          <a:lstStyle>
            <a:lvl1pPr algn="ctr">
              <a:defRPr sz="800" cap="all" baseline="0"/>
            </a:lvl1pPr>
          </a:lstStyle>
          <a:p>
            <a:r>
              <a:rPr lang="en-GB"/>
              <a:t>Click icon to add chart</a:t>
            </a:r>
            <a:endParaRPr lang="sv-SE"/>
          </a:p>
        </p:txBody>
      </p:sp>
      <p:pic>
        <p:nvPicPr>
          <p:cNvPr id="3" name="Bildobjekt 10">
            <a:extLst>
              <a:ext uri="{FF2B5EF4-FFF2-40B4-BE49-F238E27FC236}">
                <a16:creationId xmlns:a16="http://schemas.microsoft.com/office/drawing/2014/main" id="{87BBA599-6DB6-AD93-E8DA-68477F5F0F7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1322829" y="115792"/>
            <a:ext cx="639192" cy="61885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9665D52-E606-86D2-65BA-B5AFBA18F6E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06892" y="115792"/>
            <a:ext cx="1167923" cy="618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552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81532B06-EA3A-AA45-A1FA-C8E1873FD0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3709" y="281999"/>
            <a:ext cx="9478393" cy="657340"/>
          </a:xfrm>
          <a:prstGeom prst="rect">
            <a:avLst/>
          </a:prstGeom>
        </p:spPr>
        <p:txBody>
          <a:bodyPr vert="horz" lIns="90000" tIns="45720" rIns="91440" bIns="45720" rtlCol="0" anchor="t" anchorCtr="0">
            <a:no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6E4D6F2-5CFB-9D4E-AED8-120937FE25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95647" y="6483583"/>
            <a:ext cx="83265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spc="80" baseline="0">
                <a:solidFill>
                  <a:srgbClr val="CCCCCC"/>
                </a:solidFill>
              </a:defRPr>
            </a:lvl1pPr>
          </a:lstStyle>
          <a:p>
            <a:fld id="{926FFDD8-E9D5-414B-9D01-E73C6B8A8FCA}" type="datetime1">
              <a:rPr lang="sv-SE" smtClean="0"/>
              <a:t>2026-08-01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15FD9D7-4C35-3343-B008-A413FF500A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053244" y="648358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spc="80" baseline="0">
                <a:solidFill>
                  <a:srgbClr val="CCCCCC"/>
                </a:solidFill>
              </a:defRPr>
            </a:lvl1pPr>
          </a:lstStyle>
          <a:p>
            <a:r>
              <a:rPr lang="sv-SE"/>
              <a:t>PRESENTATION TITLE / FOOTER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F6B396D-270A-E047-8DAD-6D51B53CAD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5292" y="648358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1">
                <a:solidFill>
                  <a:schemeClr val="accent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1" name="Platshållare för text 2">
            <a:extLst>
              <a:ext uri="{FF2B5EF4-FFF2-40B4-BE49-F238E27FC236}">
                <a16:creationId xmlns:a16="http://schemas.microsoft.com/office/drawing/2014/main" id="{CD0A89FF-22DC-4B6A-B9ED-60B2F32ED8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95894" y="1561865"/>
            <a:ext cx="9561022" cy="4565397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825848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67" r:id="rId3"/>
    <p:sldLayoutId id="2147483669" r:id="rId4"/>
    <p:sldLayoutId id="2147483650" r:id="rId5"/>
    <p:sldLayoutId id="2147483668" r:id="rId6"/>
    <p:sldLayoutId id="2147483662" r:id="rId7"/>
    <p:sldLayoutId id="2147483664" r:id="rId8"/>
    <p:sldLayoutId id="2147483663" r:id="rId9"/>
    <p:sldLayoutId id="2147483666" r:id="rId10"/>
    <p:sldLayoutId id="2147483670" r:id="rId11"/>
    <p:sldLayoutId id="2147483671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200" kern="1200">
          <a:solidFill>
            <a:srgbClr val="666666"/>
          </a:solidFill>
          <a:latin typeface="+mj-lt"/>
          <a:ea typeface="+mj-ea"/>
          <a:cs typeface="+mj-cs"/>
        </a:defRPr>
      </a:lvl1pPr>
    </p:titleStyle>
    <p:bodyStyle>
      <a:lvl1pPr marL="101600" indent="-101600" algn="l" defTabSz="914400" rtl="0" eaLnBrk="1" latinLnBrk="0" hangingPunct="1">
        <a:lnSpc>
          <a:spcPct val="100000"/>
        </a:lnSpc>
        <a:spcBef>
          <a:spcPts val="1000"/>
        </a:spcBef>
        <a:buClr>
          <a:srgbClr val="666666"/>
        </a:buClr>
        <a:buFont typeface="Segoe UI" panose="020B0502040204020203" pitchFamily="34" charset="0"/>
        <a:buChar char=" "/>
        <a:defRPr sz="2000" kern="1200">
          <a:solidFill>
            <a:srgbClr val="666666"/>
          </a:solidFill>
          <a:latin typeface="+mn-lt"/>
          <a:ea typeface="+mn-ea"/>
          <a:cs typeface="+mn-cs"/>
        </a:defRPr>
      </a:lvl1pPr>
      <a:lvl2pPr marL="315913" indent="-233363" algn="l" defTabSz="914400" rtl="0" eaLnBrk="1" latinLnBrk="0" hangingPunct="1">
        <a:lnSpc>
          <a:spcPct val="100000"/>
        </a:lnSpc>
        <a:spcBef>
          <a:spcPts val="1000"/>
        </a:spcBef>
        <a:buClr>
          <a:srgbClr val="666666"/>
        </a:buClr>
        <a:buFont typeface="Wingdings" panose="05000000000000000000" pitchFamily="2" charset="2"/>
        <a:buChar char=""/>
        <a:defRPr sz="2000" kern="1200">
          <a:solidFill>
            <a:srgbClr val="666666"/>
          </a:solidFill>
          <a:latin typeface="+mn-lt"/>
          <a:ea typeface="+mn-ea"/>
          <a:cs typeface="+mn-cs"/>
        </a:defRPr>
      </a:lvl2pPr>
      <a:lvl3pPr marL="582613" indent="-250825" algn="l" defTabSz="914400" rtl="0" eaLnBrk="1" latinLnBrk="0" hangingPunct="1">
        <a:lnSpc>
          <a:spcPct val="100000"/>
        </a:lnSpc>
        <a:spcBef>
          <a:spcPts val="1000"/>
        </a:spcBef>
        <a:buClr>
          <a:srgbClr val="666666"/>
        </a:buClr>
        <a:buFont typeface="Arial" panose="020B0604020202020204" pitchFamily="34" charset="0"/>
        <a:buChar char="−"/>
        <a:defRPr sz="1800" kern="1200">
          <a:solidFill>
            <a:srgbClr val="666666"/>
          </a:solidFill>
          <a:latin typeface="+mn-lt"/>
          <a:ea typeface="+mn-ea"/>
          <a:cs typeface="+mn-cs"/>
        </a:defRPr>
      </a:lvl3pPr>
      <a:lvl4pPr marL="839788" indent="-233363" algn="l" defTabSz="914400" rtl="0" eaLnBrk="1" latinLnBrk="0" hangingPunct="1">
        <a:lnSpc>
          <a:spcPct val="100000"/>
        </a:lnSpc>
        <a:spcBef>
          <a:spcPts val="1000"/>
        </a:spcBef>
        <a:buClr>
          <a:srgbClr val="666666"/>
        </a:buClr>
        <a:buFont typeface="Arial" panose="020B0604020202020204" pitchFamily="34" charset="0"/>
        <a:buChar char="−"/>
        <a:defRPr sz="1600" kern="1200">
          <a:solidFill>
            <a:srgbClr val="666666"/>
          </a:solidFill>
          <a:latin typeface="+mn-lt"/>
          <a:ea typeface="+mn-ea"/>
          <a:cs typeface="+mn-cs"/>
        </a:defRPr>
      </a:lvl4pPr>
      <a:lvl5pPr marL="1055688" indent="-200025" algn="l" defTabSz="914400" rtl="0" eaLnBrk="1" latinLnBrk="0" hangingPunct="1">
        <a:lnSpc>
          <a:spcPct val="100000"/>
        </a:lnSpc>
        <a:spcBef>
          <a:spcPts val="1000"/>
        </a:spcBef>
        <a:buClr>
          <a:srgbClr val="666666"/>
        </a:buClr>
        <a:buFont typeface="Arial" panose="020B0604020202020204" pitchFamily="34" charset="0"/>
        <a:buChar char="−"/>
        <a:defRPr sz="1400" kern="1200">
          <a:solidFill>
            <a:srgbClr val="66666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6" Type="http://schemas.openxmlformats.org/officeDocument/2006/relationships/tags" Target="../tags/tag26.xml"/><Relationship Id="rId117" Type="http://schemas.openxmlformats.org/officeDocument/2006/relationships/slideLayout" Target="../slideLayouts/slideLayout4.xml"/><Relationship Id="rId21" Type="http://schemas.openxmlformats.org/officeDocument/2006/relationships/tags" Target="../tags/tag21.xml"/><Relationship Id="rId42" Type="http://schemas.openxmlformats.org/officeDocument/2006/relationships/tags" Target="../tags/tag42.xml"/><Relationship Id="rId47" Type="http://schemas.openxmlformats.org/officeDocument/2006/relationships/tags" Target="../tags/tag47.xml"/><Relationship Id="rId63" Type="http://schemas.openxmlformats.org/officeDocument/2006/relationships/tags" Target="../tags/tag63.xml"/><Relationship Id="rId68" Type="http://schemas.openxmlformats.org/officeDocument/2006/relationships/tags" Target="../tags/tag68.xml"/><Relationship Id="rId84" Type="http://schemas.openxmlformats.org/officeDocument/2006/relationships/tags" Target="../tags/tag84.xml"/><Relationship Id="rId89" Type="http://schemas.openxmlformats.org/officeDocument/2006/relationships/tags" Target="../tags/tag89.xml"/><Relationship Id="rId112" Type="http://schemas.openxmlformats.org/officeDocument/2006/relationships/tags" Target="../tags/tag112.xml"/><Relationship Id="rId16" Type="http://schemas.openxmlformats.org/officeDocument/2006/relationships/tags" Target="../tags/tag16.xml"/><Relationship Id="rId107" Type="http://schemas.openxmlformats.org/officeDocument/2006/relationships/tags" Target="../tags/tag107.xml"/><Relationship Id="rId11" Type="http://schemas.openxmlformats.org/officeDocument/2006/relationships/tags" Target="../tags/tag11.xml"/><Relationship Id="rId32" Type="http://schemas.openxmlformats.org/officeDocument/2006/relationships/tags" Target="../tags/tag32.xml"/><Relationship Id="rId37" Type="http://schemas.openxmlformats.org/officeDocument/2006/relationships/tags" Target="../tags/tag37.xml"/><Relationship Id="rId53" Type="http://schemas.openxmlformats.org/officeDocument/2006/relationships/tags" Target="../tags/tag53.xml"/><Relationship Id="rId58" Type="http://schemas.openxmlformats.org/officeDocument/2006/relationships/tags" Target="../tags/tag58.xml"/><Relationship Id="rId74" Type="http://schemas.openxmlformats.org/officeDocument/2006/relationships/tags" Target="../tags/tag74.xml"/><Relationship Id="rId79" Type="http://schemas.openxmlformats.org/officeDocument/2006/relationships/tags" Target="../tags/tag79.xml"/><Relationship Id="rId102" Type="http://schemas.openxmlformats.org/officeDocument/2006/relationships/tags" Target="../tags/tag102.xml"/><Relationship Id="rId5" Type="http://schemas.openxmlformats.org/officeDocument/2006/relationships/tags" Target="../tags/tag5.xml"/><Relationship Id="rId90" Type="http://schemas.openxmlformats.org/officeDocument/2006/relationships/tags" Target="../tags/tag90.xml"/><Relationship Id="rId95" Type="http://schemas.openxmlformats.org/officeDocument/2006/relationships/tags" Target="../tags/tag95.xml"/><Relationship Id="rId22" Type="http://schemas.openxmlformats.org/officeDocument/2006/relationships/tags" Target="../tags/tag22.xml"/><Relationship Id="rId27" Type="http://schemas.openxmlformats.org/officeDocument/2006/relationships/tags" Target="../tags/tag27.xml"/><Relationship Id="rId43" Type="http://schemas.openxmlformats.org/officeDocument/2006/relationships/tags" Target="../tags/tag43.xml"/><Relationship Id="rId48" Type="http://schemas.openxmlformats.org/officeDocument/2006/relationships/tags" Target="../tags/tag48.xml"/><Relationship Id="rId64" Type="http://schemas.openxmlformats.org/officeDocument/2006/relationships/tags" Target="../tags/tag64.xml"/><Relationship Id="rId69" Type="http://schemas.openxmlformats.org/officeDocument/2006/relationships/tags" Target="../tags/tag69.xml"/><Relationship Id="rId113" Type="http://schemas.openxmlformats.org/officeDocument/2006/relationships/tags" Target="../tags/tag113.xml"/><Relationship Id="rId80" Type="http://schemas.openxmlformats.org/officeDocument/2006/relationships/tags" Target="../tags/tag80.xml"/><Relationship Id="rId85" Type="http://schemas.openxmlformats.org/officeDocument/2006/relationships/tags" Target="../tags/tag85.xml"/><Relationship Id="rId12" Type="http://schemas.openxmlformats.org/officeDocument/2006/relationships/tags" Target="../tags/tag12.xml"/><Relationship Id="rId17" Type="http://schemas.openxmlformats.org/officeDocument/2006/relationships/tags" Target="../tags/tag17.xml"/><Relationship Id="rId33" Type="http://schemas.openxmlformats.org/officeDocument/2006/relationships/tags" Target="../tags/tag33.xml"/><Relationship Id="rId38" Type="http://schemas.openxmlformats.org/officeDocument/2006/relationships/tags" Target="../tags/tag38.xml"/><Relationship Id="rId59" Type="http://schemas.openxmlformats.org/officeDocument/2006/relationships/tags" Target="../tags/tag59.xml"/><Relationship Id="rId103" Type="http://schemas.openxmlformats.org/officeDocument/2006/relationships/tags" Target="../tags/tag103.xml"/><Relationship Id="rId108" Type="http://schemas.openxmlformats.org/officeDocument/2006/relationships/tags" Target="../tags/tag108.xml"/><Relationship Id="rId54" Type="http://schemas.openxmlformats.org/officeDocument/2006/relationships/tags" Target="../tags/tag54.xml"/><Relationship Id="rId70" Type="http://schemas.openxmlformats.org/officeDocument/2006/relationships/tags" Target="../tags/tag70.xml"/><Relationship Id="rId75" Type="http://schemas.openxmlformats.org/officeDocument/2006/relationships/tags" Target="../tags/tag75.xml"/><Relationship Id="rId91" Type="http://schemas.openxmlformats.org/officeDocument/2006/relationships/tags" Target="../tags/tag91.xml"/><Relationship Id="rId96" Type="http://schemas.openxmlformats.org/officeDocument/2006/relationships/tags" Target="../tags/tag96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23" Type="http://schemas.openxmlformats.org/officeDocument/2006/relationships/tags" Target="../tags/tag23.xml"/><Relationship Id="rId28" Type="http://schemas.openxmlformats.org/officeDocument/2006/relationships/tags" Target="../tags/tag28.xml"/><Relationship Id="rId49" Type="http://schemas.openxmlformats.org/officeDocument/2006/relationships/tags" Target="../tags/tag49.xml"/><Relationship Id="rId114" Type="http://schemas.openxmlformats.org/officeDocument/2006/relationships/tags" Target="../tags/tag114.xml"/><Relationship Id="rId10" Type="http://schemas.openxmlformats.org/officeDocument/2006/relationships/tags" Target="../tags/tag10.xml"/><Relationship Id="rId31" Type="http://schemas.openxmlformats.org/officeDocument/2006/relationships/tags" Target="../tags/tag31.xml"/><Relationship Id="rId44" Type="http://schemas.openxmlformats.org/officeDocument/2006/relationships/tags" Target="../tags/tag44.xml"/><Relationship Id="rId52" Type="http://schemas.openxmlformats.org/officeDocument/2006/relationships/tags" Target="../tags/tag52.xml"/><Relationship Id="rId60" Type="http://schemas.openxmlformats.org/officeDocument/2006/relationships/tags" Target="../tags/tag60.xml"/><Relationship Id="rId65" Type="http://schemas.openxmlformats.org/officeDocument/2006/relationships/tags" Target="../tags/tag65.xml"/><Relationship Id="rId73" Type="http://schemas.openxmlformats.org/officeDocument/2006/relationships/tags" Target="../tags/tag73.xml"/><Relationship Id="rId78" Type="http://schemas.openxmlformats.org/officeDocument/2006/relationships/tags" Target="../tags/tag78.xml"/><Relationship Id="rId81" Type="http://schemas.openxmlformats.org/officeDocument/2006/relationships/tags" Target="../tags/tag81.xml"/><Relationship Id="rId86" Type="http://schemas.openxmlformats.org/officeDocument/2006/relationships/tags" Target="../tags/tag86.xml"/><Relationship Id="rId94" Type="http://schemas.openxmlformats.org/officeDocument/2006/relationships/tags" Target="../tags/tag94.xml"/><Relationship Id="rId99" Type="http://schemas.openxmlformats.org/officeDocument/2006/relationships/tags" Target="../tags/tag99.xml"/><Relationship Id="rId101" Type="http://schemas.openxmlformats.org/officeDocument/2006/relationships/tags" Target="../tags/tag101.xml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3" Type="http://schemas.openxmlformats.org/officeDocument/2006/relationships/tags" Target="../tags/tag13.xml"/><Relationship Id="rId18" Type="http://schemas.openxmlformats.org/officeDocument/2006/relationships/tags" Target="../tags/tag18.xml"/><Relationship Id="rId39" Type="http://schemas.openxmlformats.org/officeDocument/2006/relationships/tags" Target="../tags/tag39.xml"/><Relationship Id="rId109" Type="http://schemas.openxmlformats.org/officeDocument/2006/relationships/tags" Target="../tags/tag109.xml"/><Relationship Id="rId34" Type="http://schemas.openxmlformats.org/officeDocument/2006/relationships/tags" Target="../tags/tag34.xml"/><Relationship Id="rId50" Type="http://schemas.openxmlformats.org/officeDocument/2006/relationships/tags" Target="../tags/tag50.xml"/><Relationship Id="rId55" Type="http://schemas.openxmlformats.org/officeDocument/2006/relationships/tags" Target="../tags/tag55.xml"/><Relationship Id="rId76" Type="http://schemas.openxmlformats.org/officeDocument/2006/relationships/tags" Target="../tags/tag76.xml"/><Relationship Id="rId97" Type="http://schemas.openxmlformats.org/officeDocument/2006/relationships/tags" Target="../tags/tag97.xml"/><Relationship Id="rId104" Type="http://schemas.openxmlformats.org/officeDocument/2006/relationships/tags" Target="../tags/tag104.xml"/><Relationship Id="rId7" Type="http://schemas.openxmlformats.org/officeDocument/2006/relationships/tags" Target="../tags/tag7.xml"/><Relationship Id="rId71" Type="http://schemas.openxmlformats.org/officeDocument/2006/relationships/tags" Target="../tags/tag71.xml"/><Relationship Id="rId92" Type="http://schemas.openxmlformats.org/officeDocument/2006/relationships/tags" Target="../tags/tag92.xml"/><Relationship Id="rId2" Type="http://schemas.openxmlformats.org/officeDocument/2006/relationships/tags" Target="../tags/tag2.xml"/><Relationship Id="rId29" Type="http://schemas.openxmlformats.org/officeDocument/2006/relationships/tags" Target="../tags/tag29.xml"/><Relationship Id="rId24" Type="http://schemas.openxmlformats.org/officeDocument/2006/relationships/tags" Target="../tags/tag24.xml"/><Relationship Id="rId40" Type="http://schemas.openxmlformats.org/officeDocument/2006/relationships/tags" Target="../tags/tag40.xml"/><Relationship Id="rId45" Type="http://schemas.openxmlformats.org/officeDocument/2006/relationships/tags" Target="../tags/tag45.xml"/><Relationship Id="rId66" Type="http://schemas.openxmlformats.org/officeDocument/2006/relationships/tags" Target="../tags/tag66.xml"/><Relationship Id="rId87" Type="http://schemas.openxmlformats.org/officeDocument/2006/relationships/tags" Target="../tags/tag87.xml"/><Relationship Id="rId110" Type="http://schemas.openxmlformats.org/officeDocument/2006/relationships/tags" Target="../tags/tag110.xml"/><Relationship Id="rId115" Type="http://schemas.openxmlformats.org/officeDocument/2006/relationships/tags" Target="../tags/tag115.xml"/><Relationship Id="rId61" Type="http://schemas.openxmlformats.org/officeDocument/2006/relationships/tags" Target="../tags/tag61.xml"/><Relationship Id="rId82" Type="http://schemas.openxmlformats.org/officeDocument/2006/relationships/tags" Target="../tags/tag82.xml"/><Relationship Id="rId19" Type="http://schemas.openxmlformats.org/officeDocument/2006/relationships/tags" Target="../tags/tag19.xml"/><Relationship Id="rId14" Type="http://schemas.openxmlformats.org/officeDocument/2006/relationships/tags" Target="../tags/tag14.xml"/><Relationship Id="rId30" Type="http://schemas.openxmlformats.org/officeDocument/2006/relationships/tags" Target="../tags/tag30.xml"/><Relationship Id="rId35" Type="http://schemas.openxmlformats.org/officeDocument/2006/relationships/tags" Target="../tags/tag35.xml"/><Relationship Id="rId56" Type="http://schemas.openxmlformats.org/officeDocument/2006/relationships/tags" Target="../tags/tag56.xml"/><Relationship Id="rId77" Type="http://schemas.openxmlformats.org/officeDocument/2006/relationships/tags" Target="../tags/tag77.xml"/><Relationship Id="rId100" Type="http://schemas.openxmlformats.org/officeDocument/2006/relationships/tags" Target="../tags/tag100.xml"/><Relationship Id="rId105" Type="http://schemas.openxmlformats.org/officeDocument/2006/relationships/tags" Target="../tags/tag105.xml"/><Relationship Id="rId8" Type="http://schemas.openxmlformats.org/officeDocument/2006/relationships/tags" Target="../tags/tag8.xml"/><Relationship Id="rId51" Type="http://schemas.openxmlformats.org/officeDocument/2006/relationships/tags" Target="../tags/tag51.xml"/><Relationship Id="rId72" Type="http://schemas.openxmlformats.org/officeDocument/2006/relationships/tags" Target="../tags/tag72.xml"/><Relationship Id="rId93" Type="http://schemas.openxmlformats.org/officeDocument/2006/relationships/tags" Target="../tags/tag93.xml"/><Relationship Id="rId98" Type="http://schemas.openxmlformats.org/officeDocument/2006/relationships/tags" Target="../tags/tag98.xml"/><Relationship Id="rId3" Type="http://schemas.openxmlformats.org/officeDocument/2006/relationships/tags" Target="../tags/tag3.xml"/><Relationship Id="rId25" Type="http://schemas.openxmlformats.org/officeDocument/2006/relationships/tags" Target="../tags/tag25.xml"/><Relationship Id="rId46" Type="http://schemas.openxmlformats.org/officeDocument/2006/relationships/tags" Target="../tags/tag46.xml"/><Relationship Id="rId67" Type="http://schemas.openxmlformats.org/officeDocument/2006/relationships/tags" Target="../tags/tag67.xml"/><Relationship Id="rId116" Type="http://schemas.openxmlformats.org/officeDocument/2006/relationships/tags" Target="../tags/tag116.xml"/><Relationship Id="rId20" Type="http://schemas.openxmlformats.org/officeDocument/2006/relationships/tags" Target="../tags/tag20.xml"/><Relationship Id="rId41" Type="http://schemas.openxmlformats.org/officeDocument/2006/relationships/tags" Target="../tags/tag41.xml"/><Relationship Id="rId62" Type="http://schemas.openxmlformats.org/officeDocument/2006/relationships/tags" Target="../tags/tag62.xml"/><Relationship Id="rId83" Type="http://schemas.openxmlformats.org/officeDocument/2006/relationships/tags" Target="../tags/tag83.xml"/><Relationship Id="rId88" Type="http://schemas.openxmlformats.org/officeDocument/2006/relationships/tags" Target="../tags/tag88.xml"/><Relationship Id="rId111" Type="http://schemas.openxmlformats.org/officeDocument/2006/relationships/tags" Target="../tags/tag111.xml"/><Relationship Id="rId15" Type="http://schemas.openxmlformats.org/officeDocument/2006/relationships/tags" Target="../tags/tag15.xml"/><Relationship Id="rId36" Type="http://schemas.openxmlformats.org/officeDocument/2006/relationships/tags" Target="../tags/tag36.xml"/><Relationship Id="rId57" Type="http://schemas.openxmlformats.org/officeDocument/2006/relationships/tags" Target="../tags/tag57.xml"/><Relationship Id="rId106" Type="http://schemas.openxmlformats.org/officeDocument/2006/relationships/tags" Target="../tags/tag10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0.tiff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jpe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6.png"/><Relationship Id="rId5" Type="http://schemas.openxmlformats.org/officeDocument/2006/relationships/image" Target="../media/image25.jpe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3145CF3-C12C-4347-8E68-43E7983404D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ESS𝜈SB</a:t>
            </a:r>
            <a:r>
              <a:rPr lang="sv-SE" dirty="0"/>
              <a:t>: Status and Future Plans</a:t>
            </a:r>
            <a:endParaRPr lang="en-GB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9D51EF2D-F832-4781-89C3-3F5E4843BF4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ICHEP 2026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D26DA0E2-82BB-493E-9B68-2D93A245C5B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PRESENTED BY Natalia </a:t>
            </a:r>
            <a:r>
              <a:rPr lang="en-GB" dirty="0" err="1"/>
              <a:t>milas</a:t>
            </a:r>
            <a:r>
              <a:rPr lang="en-GB" dirty="0"/>
              <a:t> on behalf of the collaboration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30E777A6-9513-43F3-BB24-ED0539ADDD88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1930395" y="6117873"/>
            <a:ext cx="3215183" cy="459883"/>
          </a:xfrm>
        </p:spPr>
        <p:txBody>
          <a:bodyPr/>
          <a:lstStyle/>
          <a:p>
            <a:fld id="{18896B66-0B3A-474C-9C9C-E4F07B1F5DAD}" type="datetime1">
              <a:rPr lang="sv-SE" sz="1200" b="1">
                <a:solidFill>
                  <a:schemeClr val="bg1"/>
                </a:solidFill>
              </a:rPr>
              <a:pPr/>
              <a:t>2026-08-01</a:t>
            </a:fld>
            <a:endParaRPr lang="en-GB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EDB335D-F90A-B797-A2CC-0BD015DBBC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495" y="201121"/>
            <a:ext cx="2971800" cy="95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9964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39DE50-C540-EB11-CCDF-287A82ED9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5292" y="6378628"/>
            <a:ext cx="2743200" cy="365125"/>
          </a:xfrm>
        </p:spPr>
        <p:txBody>
          <a:bodyPr/>
          <a:lstStyle/>
          <a:p>
            <a:fld id="{F7283078-D760-1647-8B80-66BA8B52336D}" type="slidenum">
              <a:rPr lang="sv-SE" smtClean="0"/>
              <a:t>10</a:t>
            </a:fld>
            <a:endParaRPr lang="sv-SE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BFC6C1E-611A-028E-A18C-74362A3F0A51}"/>
              </a:ext>
            </a:extLst>
          </p:cNvPr>
          <p:cNvCxnSpPr/>
          <p:nvPr/>
        </p:nvCxnSpPr>
        <p:spPr>
          <a:xfrm>
            <a:off x="459287" y="991945"/>
            <a:ext cx="11273425" cy="0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7A2ED8A-8AD9-BB27-494F-41FA6CFAF7AD}"/>
              </a:ext>
            </a:extLst>
          </p:cNvPr>
          <p:cNvCxnSpPr>
            <a:cxnSpLocks/>
          </p:cNvCxnSpPr>
          <p:nvPr/>
        </p:nvCxnSpPr>
        <p:spPr>
          <a:xfrm>
            <a:off x="687573" y="803149"/>
            <a:ext cx="0" cy="1123721"/>
          </a:xfrm>
          <a:prstGeom prst="line">
            <a:avLst/>
          </a:prstGeom>
          <a:ln>
            <a:headEnd type="oval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DF4EF77B-3A8A-2FAC-5FCD-7817C02FA6CC}"/>
              </a:ext>
            </a:extLst>
          </p:cNvPr>
          <p:cNvSpPr txBox="1"/>
          <p:nvPr/>
        </p:nvSpPr>
        <p:spPr>
          <a:xfrm rot="16200000">
            <a:off x="520593" y="1299696"/>
            <a:ext cx="1096775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noProof="0" dirty="0" err="1"/>
              <a:t>ESSnuSB</a:t>
            </a:r>
            <a:endParaRPr lang="en-US" noProof="0" dirty="0"/>
          </a:p>
          <a:p>
            <a:r>
              <a:rPr lang="en-US" sz="1200" noProof="0" dirty="0" err="1"/>
              <a:t>LBLν</a:t>
            </a:r>
            <a:r>
              <a:rPr lang="en-US" sz="1200" noProof="0" dirty="0"/>
              <a:t> exp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F82F0B6-A36F-5A54-1C1C-3F0C6B5870AF}"/>
              </a:ext>
            </a:extLst>
          </p:cNvPr>
          <p:cNvSpPr txBox="1"/>
          <p:nvPr/>
        </p:nvSpPr>
        <p:spPr>
          <a:xfrm>
            <a:off x="589412" y="461715"/>
            <a:ext cx="56938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noProof="0" dirty="0"/>
              <a:t>2018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9CA6DC1-F663-7C98-7F79-9104E76B8591}"/>
              </a:ext>
            </a:extLst>
          </p:cNvPr>
          <p:cNvCxnSpPr>
            <a:cxnSpLocks/>
          </p:cNvCxnSpPr>
          <p:nvPr/>
        </p:nvCxnSpPr>
        <p:spPr>
          <a:xfrm>
            <a:off x="1363193" y="803148"/>
            <a:ext cx="0" cy="1506309"/>
          </a:xfrm>
          <a:prstGeom prst="line">
            <a:avLst/>
          </a:prstGeom>
          <a:ln>
            <a:headEnd type="oval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C777A806-C548-0AC7-0E98-0322D98D8A3F}"/>
              </a:ext>
            </a:extLst>
          </p:cNvPr>
          <p:cNvSpPr txBox="1"/>
          <p:nvPr/>
        </p:nvSpPr>
        <p:spPr>
          <a:xfrm>
            <a:off x="1256960" y="461715"/>
            <a:ext cx="56938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noProof="0" dirty="0"/>
              <a:t>2022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AB78C47-E912-6B36-CF8C-0C792181EFD2}"/>
              </a:ext>
            </a:extLst>
          </p:cNvPr>
          <p:cNvSpPr txBox="1"/>
          <p:nvPr/>
        </p:nvSpPr>
        <p:spPr>
          <a:xfrm>
            <a:off x="1042329" y="2309457"/>
            <a:ext cx="6431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noProof="0" dirty="0"/>
              <a:t>CDR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10678D3-48D2-B7AD-1F79-774DB9E5FDF6}"/>
              </a:ext>
            </a:extLst>
          </p:cNvPr>
          <p:cNvCxnSpPr>
            <a:cxnSpLocks/>
          </p:cNvCxnSpPr>
          <p:nvPr/>
        </p:nvCxnSpPr>
        <p:spPr>
          <a:xfrm>
            <a:off x="2250472" y="798547"/>
            <a:ext cx="0" cy="1510910"/>
          </a:xfrm>
          <a:prstGeom prst="line">
            <a:avLst/>
          </a:prstGeom>
          <a:ln>
            <a:headEnd type="oval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85B14DBB-6401-0801-EC1E-FC9792BE839F}"/>
              </a:ext>
            </a:extLst>
          </p:cNvPr>
          <p:cNvSpPr txBox="1"/>
          <p:nvPr/>
        </p:nvSpPr>
        <p:spPr>
          <a:xfrm>
            <a:off x="1985292" y="461715"/>
            <a:ext cx="56938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noProof="0" dirty="0"/>
              <a:t>2026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7204890-CBF9-FC3F-4773-6EE8887D6DD2}"/>
              </a:ext>
            </a:extLst>
          </p:cNvPr>
          <p:cNvSpPr txBox="1"/>
          <p:nvPr/>
        </p:nvSpPr>
        <p:spPr>
          <a:xfrm>
            <a:off x="1907612" y="2307479"/>
            <a:ext cx="6431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noProof="0" dirty="0"/>
              <a:t>CDR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F7B831C-5BBE-0EDF-9F01-E317769005EE}"/>
              </a:ext>
            </a:extLst>
          </p:cNvPr>
          <p:cNvSpPr txBox="1"/>
          <p:nvPr/>
        </p:nvSpPr>
        <p:spPr>
          <a:xfrm rot="16200000">
            <a:off x="1179232" y="1242830"/>
            <a:ext cx="1220206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noProof="0" dirty="0" err="1"/>
              <a:t>ESSnuSB</a:t>
            </a:r>
            <a:r>
              <a:rPr lang="en-US" noProof="0" dirty="0"/>
              <a:t>+</a:t>
            </a:r>
          </a:p>
          <a:p>
            <a:r>
              <a:rPr lang="en-US" sz="1200" noProof="0" dirty="0"/>
              <a:t>LEMNB</a:t>
            </a:r>
          </a:p>
          <a:p>
            <a:r>
              <a:rPr lang="en-US" sz="1200" noProof="0" dirty="0" err="1"/>
              <a:t>LEνSTORM</a:t>
            </a:r>
            <a:endParaRPr lang="en-US" sz="1200" noProof="0" dirty="0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F3D38D6-5825-B0AC-9881-B8ADF4FB1627}"/>
              </a:ext>
            </a:extLst>
          </p:cNvPr>
          <p:cNvCxnSpPr>
            <a:cxnSpLocks/>
          </p:cNvCxnSpPr>
          <p:nvPr/>
        </p:nvCxnSpPr>
        <p:spPr>
          <a:xfrm>
            <a:off x="3166484" y="816404"/>
            <a:ext cx="0" cy="1605390"/>
          </a:xfrm>
          <a:prstGeom prst="line">
            <a:avLst/>
          </a:prstGeom>
          <a:ln>
            <a:headEnd type="oval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4A812D7A-D9EC-6D58-B140-87D2172F2886}"/>
              </a:ext>
            </a:extLst>
          </p:cNvPr>
          <p:cNvSpPr txBox="1"/>
          <p:nvPr/>
        </p:nvSpPr>
        <p:spPr>
          <a:xfrm>
            <a:off x="2881790" y="461715"/>
            <a:ext cx="56938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noProof="0" dirty="0"/>
              <a:t>2030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C9487C3-5ACB-14A3-4831-0BE8C84DAEE5}"/>
              </a:ext>
            </a:extLst>
          </p:cNvPr>
          <p:cNvSpPr txBox="1"/>
          <p:nvPr/>
        </p:nvSpPr>
        <p:spPr>
          <a:xfrm>
            <a:off x="2786066" y="2419493"/>
            <a:ext cx="7048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noProof="0" dirty="0" err="1"/>
              <a:t>pTDR</a:t>
            </a:r>
            <a:endParaRPr lang="en-US" noProof="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9ABA88B-22C5-2BF9-A3E2-D73A83DFDE10}"/>
              </a:ext>
            </a:extLst>
          </p:cNvPr>
          <p:cNvSpPr txBox="1"/>
          <p:nvPr/>
        </p:nvSpPr>
        <p:spPr>
          <a:xfrm rot="16200000">
            <a:off x="2089997" y="1386190"/>
            <a:ext cx="1332544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noProof="0" dirty="0"/>
              <a:t>EC projects</a:t>
            </a:r>
          </a:p>
          <a:p>
            <a:r>
              <a:rPr lang="en-US" sz="1200" noProof="0" dirty="0"/>
              <a:t>Far Detector Eng</a:t>
            </a:r>
          </a:p>
          <a:p>
            <a:r>
              <a:rPr lang="en-US" sz="1200" noProof="0" dirty="0"/>
              <a:t>ESS site Eng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904B1B8E-E282-CC2C-0A45-C41AE1481488}"/>
              </a:ext>
            </a:extLst>
          </p:cNvPr>
          <p:cNvCxnSpPr>
            <a:cxnSpLocks/>
          </p:cNvCxnSpPr>
          <p:nvPr/>
        </p:nvCxnSpPr>
        <p:spPr>
          <a:xfrm>
            <a:off x="3835574" y="813161"/>
            <a:ext cx="0" cy="5188974"/>
          </a:xfrm>
          <a:prstGeom prst="line">
            <a:avLst/>
          </a:prstGeom>
          <a:ln>
            <a:headEnd type="oval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87298660-6E44-BC8D-5C9B-F13BCDD25170}"/>
              </a:ext>
            </a:extLst>
          </p:cNvPr>
          <p:cNvSpPr txBox="1"/>
          <p:nvPr/>
        </p:nvSpPr>
        <p:spPr>
          <a:xfrm rot="16200000">
            <a:off x="3465551" y="1731735"/>
            <a:ext cx="10649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noProof="0" dirty="0">
                <a:solidFill>
                  <a:srgbClr val="FF0000"/>
                </a:solidFill>
              </a:rPr>
              <a:t>Approval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826DBA8-CC36-DFA7-A9D9-B967C7DC31C7}"/>
              </a:ext>
            </a:extLst>
          </p:cNvPr>
          <p:cNvSpPr txBox="1"/>
          <p:nvPr/>
        </p:nvSpPr>
        <p:spPr>
          <a:xfrm rot="16200000">
            <a:off x="2804020" y="1420722"/>
            <a:ext cx="1360694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noProof="0" dirty="0"/>
              <a:t>Discussion </a:t>
            </a:r>
          </a:p>
          <a:p>
            <a:r>
              <a:rPr lang="en-US" sz="1200" noProof="0" dirty="0"/>
              <a:t>Funding Agencies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DA18B60-A201-B435-B2F9-CE962E20FFAD}"/>
              </a:ext>
            </a:extLst>
          </p:cNvPr>
          <p:cNvSpPr txBox="1"/>
          <p:nvPr/>
        </p:nvSpPr>
        <p:spPr>
          <a:xfrm>
            <a:off x="3602142" y="461715"/>
            <a:ext cx="56938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noProof="0" dirty="0">
                <a:solidFill>
                  <a:srgbClr val="FF0000"/>
                </a:solidFill>
              </a:rPr>
              <a:t>2033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0EC5C9DB-86C8-5730-A51A-1A4DCCF1D740}"/>
              </a:ext>
            </a:extLst>
          </p:cNvPr>
          <p:cNvSpPr/>
          <p:nvPr/>
        </p:nvSpPr>
        <p:spPr>
          <a:xfrm>
            <a:off x="3825660" y="2864127"/>
            <a:ext cx="1424526" cy="26484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476B897-9C65-4B50-1D2E-18EB812FE6DD}"/>
              </a:ext>
            </a:extLst>
          </p:cNvPr>
          <p:cNvSpPr txBox="1"/>
          <p:nvPr/>
        </p:nvSpPr>
        <p:spPr>
          <a:xfrm>
            <a:off x="1034471" y="2736411"/>
            <a:ext cx="25266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noProof="0" dirty="0"/>
              <a:t>Env. Study – Permission</a:t>
            </a:r>
          </a:p>
          <a:p>
            <a:r>
              <a:rPr lang="en-US" sz="1000" noProof="0" dirty="0"/>
              <a:t>Assumes initial permission for Stage I in 2y</a:t>
            </a:r>
            <a:endParaRPr lang="en-US" noProof="0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E57D43E-D4AD-986B-F9DB-861ECAF7AD4E}"/>
              </a:ext>
            </a:extLst>
          </p:cNvPr>
          <p:cNvSpPr txBox="1"/>
          <p:nvPr/>
        </p:nvSpPr>
        <p:spPr>
          <a:xfrm>
            <a:off x="4466892" y="2313463"/>
            <a:ext cx="56938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noProof="0" dirty="0"/>
              <a:t>2035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6D6119E-C399-C698-54E0-F97871463D82}"/>
              </a:ext>
            </a:extLst>
          </p:cNvPr>
          <p:cNvSpPr txBox="1"/>
          <p:nvPr/>
        </p:nvSpPr>
        <p:spPr>
          <a:xfrm>
            <a:off x="5098209" y="2321717"/>
            <a:ext cx="56938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noProof="0" dirty="0"/>
              <a:t>2036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70DA186-3542-B5AD-3FCC-04B040A1B72C}"/>
              </a:ext>
            </a:extLst>
          </p:cNvPr>
          <p:cNvSpPr txBox="1"/>
          <p:nvPr/>
        </p:nvSpPr>
        <p:spPr>
          <a:xfrm>
            <a:off x="5237522" y="1184417"/>
            <a:ext cx="148567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noProof="0" dirty="0"/>
              <a:t>Interference with ESS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2F82D989-FCE3-4AF1-D5C1-D9C3DDF105FF}"/>
              </a:ext>
            </a:extLst>
          </p:cNvPr>
          <p:cNvSpPr/>
          <p:nvPr/>
        </p:nvSpPr>
        <p:spPr>
          <a:xfrm>
            <a:off x="5153334" y="1161334"/>
            <a:ext cx="84188" cy="264842"/>
          </a:xfrm>
          <a:prstGeom prst="rect">
            <a:avLst/>
          </a:prstGeom>
          <a:pattFill prst="pct10">
            <a:fgClr>
              <a:srgbClr val="FF0000"/>
            </a:fgClr>
            <a:bgClr>
              <a:srgbClr val="FFFF00"/>
            </a:bgClr>
          </a:pattFill>
          <a:ln w="190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7120ACA0-332D-21EF-ADBB-E59CD00B921F}"/>
              </a:ext>
            </a:extLst>
          </p:cNvPr>
          <p:cNvCxnSpPr>
            <a:cxnSpLocks/>
          </p:cNvCxnSpPr>
          <p:nvPr/>
        </p:nvCxnSpPr>
        <p:spPr>
          <a:xfrm>
            <a:off x="4814371" y="2688901"/>
            <a:ext cx="0" cy="2513011"/>
          </a:xfrm>
          <a:prstGeom prst="line">
            <a:avLst/>
          </a:prstGeom>
          <a:ln w="12700">
            <a:headEnd type="oval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5BBC4C11-E23F-1262-F2FC-37B41AA83C45}"/>
              </a:ext>
            </a:extLst>
          </p:cNvPr>
          <p:cNvCxnSpPr>
            <a:cxnSpLocks/>
          </p:cNvCxnSpPr>
          <p:nvPr/>
        </p:nvCxnSpPr>
        <p:spPr>
          <a:xfrm>
            <a:off x="5260037" y="2709709"/>
            <a:ext cx="0" cy="3438501"/>
          </a:xfrm>
          <a:prstGeom prst="line">
            <a:avLst/>
          </a:prstGeom>
          <a:ln w="12700">
            <a:headEnd type="oval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Rectangle 34">
            <a:extLst>
              <a:ext uri="{FF2B5EF4-FFF2-40B4-BE49-F238E27FC236}">
                <a16:creationId xmlns:a16="http://schemas.microsoft.com/office/drawing/2014/main" id="{C55E9314-AA4A-6A5C-3469-21C0F59BCB91}"/>
              </a:ext>
            </a:extLst>
          </p:cNvPr>
          <p:cNvSpPr/>
          <p:nvPr/>
        </p:nvSpPr>
        <p:spPr>
          <a:xfrm>
            <a:off x="5152924" y="1575694"/>
            <a:ext cx="84188" cy="26484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noProof="0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C5B2922-8E5F-A1BB-072B-D7BBAFC98DA1}"/>
              </a:ext>
            </a:extLst>
          </p:cNvPr>
          <p:cNvSpPr txBox="1"/>
          <p:nvPr/>
        </p:nvSpPr>
        <p:spPr>
          <a:xfrm>
            <a:off x="5237112" y="1600244"/>
            <a:ext cx="164934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noProof="0" dirty="0"/>
              <a:t>Beam commissioning (1y)</a:t>
            </a:r>
          </a:p>
        </p:txBody>
      </p:sp>
      <p:graphicFrame>
        <p:nvGraphicFramePr>
          <p:cNvPr id="37" name="Table 36">
            <a:extLst>
              <a:ext uri="{FF2B5EF4-FFF2-40B4-BE49-F238E27FC236}">
                <a16:creationId xmlns:a16="http://schemas.microsoft.com/office/drawing/2014/main" id="{C1E1908A-42B7-08E7-E00D-87EC4E134E8A}"/>
              </a:ext>
            </a:extLst>
          </p:cNvPr>
          <p:cNvGraphicFramePr>
            <a:graphicFrameLocks noGrp="1"/>
          </p:cNvGraphicFramePr>
          <p:nvPr/>
        </p:nvGraphicFramePr>
        <p:xfrm>
          <a:off x="6954480" y="1094189"/>
          <a:ext cx="4779661" cy="17627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9096">
                  <a:extLst>
                    <a:ext uri="{9D8B030D-6E8A-4147-A177-3AD203B41FA5}">
                      <a16:colId xmlns:a16="http://schemas.microsoft.com/office/drawing/2014/main" val="3835011008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2002382064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2137404712"/>
                    </a:ext>
                  </a:extLst>
                </a:gridCol>
                <a:gridCol w="1342165">
                  <a:extLst>
                    <a:ext uri="{9D8B030D-6E8A-4147-A177-3AD203B41FA5}">
                      <a16:colId xmlns:a16="http://schemas.microsoft.com/office/drawing/2014/main" val="1694027734"/>
                    </a:ext>
                  </a:extLst>
                </a:gridCol>
              </a:tblGrid>
              <a:tr h="279411">
                <a:tc>
                  <a:txBody>
                    <a:bodyPr/>
                    <a:lstStyle/>
                    <a:p>
                      <a:r>
                        <a:rPr lang="en-US" sz="900" noProof="0" dirty="0"/>
                        <a:t>Phase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noProof="0" dirty="0"/>
                        <a:t>Stage 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noProof="0" dirty="0"/>
                        <a:t>Stage II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noProof="0" dirty="0"/>
                        <a:t>Stage III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98029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900" noProof="0" dirty="0"/>
                        <a:t>Construction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noProof="0" dirty="0"/>
                        <a:t>2034-2036</a:t>
                      </a:r>
                    </a:p>
                    <a:p>
                      <a:pPr algn="ctr"/>
                      <a:r>
                        <a:rPr lang="en-US" sz="900" noProof="0" dirty="0"/>
                        <a:t>(2y)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noProof="0" dirty="0"/>
                        <a:t>2034-2038</a:t>
                      </a:r>
                    </a:p>
                    <a:p>
                      <a:pPr algn="ctr"/>
                      <a:r>
                        <a:rPr lang="en-US" sz="900" noProof="0" dirty="0"/>
                        <a:t>(4y)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noProof="0" dirty="0"/>
                        <a:t>2036-2041</a:t>
                      </a:r>
                    </a:p>
                    <a:p>
                      <a:pPr algn="ctr"/>
                      <a:r>
                        <a:rPr lang="en-US" sz="900" noProof="0" dirty="0"/>
                        <a:t>(5y)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29238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900" noProof="0" dirty="0"/>
                        <a:t>Installation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noProof="0" dirty="0"/>
                        <a:t>2036-2039</a:t>
                      </a:r>
                    </a:p>
                    <a:p>
                      <a:pPr algn="ctr"/>
                      <a:r>
                        <a:rPr lang="en-US" sz="900" noProof="0" dirty="0"/>
                        <a:t>(3y)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noProof="0" dirty="0"/>
                        <a:t>2038-2041(45)</a:t>
                      </a:r>
                    </a:p>
                    <a:p>
                      <a:pPr algn="ctr"/>
                      <a:r>
                        <a:rPr lang="en-US" sz="900" noProof="0" dirty="0"/>
                        <a:t>(3y-7y)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noProof="0" dirty="0"/>
                        <a:t>2041-2046</a:t>
                      </a:r>
                    </a:p>
                    <a:p>
                      <a:pPr algn="ctr"/>
                      <a:r>
                        <a:rPr lang="en-US" sz="900" noProof="0" dirty="0"/>
                        <a:t>(FD: 5y)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25023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900" noProof="0" dirty="0"/>
                        <a:t>Switch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noProof="0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noProof="0" dirty="0"/>
                        <a:t>2045-2046</a:t>
                      </a:r>
                    </a:p>
                    <a:p>
                      <a:pPr algn="ctr"/>
                      <a:r>
                        <a:rPr lang="en-US" sz="900" noProof="0" dirty="0"/>
                        <a:t>(2y)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noProof="0" dirty="0"/>
                        <a:t>2052-2055</a:t>
                      </a:r>
                    </a:p>
                    <a:p>
                      <a:pPr algn="ctr"/>
                      <a:r>
                        <a:rPr lang="en-US" sz="900" noProof="0" dirty="0"/>
                        <a:t>(1y cool-down + 2y)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78661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900" noProof="0" dirty="0"/>
                        <a:t>Operation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noProof="0" dirty="0"/>
                        <a:t>2039-2045</a:t>
                      </a:r>
                    </a:p>
                    <a:p>
                      <a:pPr algn="ctr"/>
                      <a:r>
                        <a:rPr lang="en-US" sz="900" noProof="0" dirty="0"/>
                        <a:t>(1y comm + 5y)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noProof="0" dirty="0"/>
                        <a:t>2046-2052</a:t>
                      </a:r>
                    </a:p>
                    <a:p>
                      <a:pPr algn="ctr"/>
                      <a:r>
                        <a:rPr lang="en-US" sz="900" noProof="0" dirty="0"/>
                        <a:t>(2y comm + 5y)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noProof="0" dirty="0"/>
                        <a:t>2055-2075</a:t>
                      </a:r>
                    </a:p>
                    <a:p>
                      <a:pPr algn="ctr"/>
                      <a:r>
                        <a:rPr lang="en-US" sz="900" noProof="0" dirty="0"/>
                        <a:t>(0.5y comm + 20y)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4406047"/>
                  </a:ext>
                </a:extLst>
              </a:tr>
            </a:tbl>
          </a:graphicData>
        </a:graphic>
      </p:graphicFrame>
      <p:sp>
        <p:nvSpPr>
          <p:cNvPr id="39" name="TextBox 38">
            <a:extLst>
              <a:ext uri="{FF2B5EF4-FFF2-40B4-BE49-F238E27FC236}">
                <a16:creationId xmlns:a16="http://schemas.microsoft.com/office/drawing/2014/main" id="{0DAF59CE-F0A1-E5D0-8642-C6A77F202925}"/>
              </a:ext>
            </a:extLst>
          </p:cNvPr>
          <p:cNvSpPr txBox="1"/>
          <p:nvPr/>
        </p:nvSpPr>
        <p:spPr>
          <a:xfrm>
            <a:off x="2579750" y="6142901"/>
            <a:ext cx="239064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noProof="0" dirty="0">
                <a:solidFill>
                  <a:srgbClr val="FF0000"/>
                </a:solidFill>
              </a:rPr>
              <a:t>Low-energy </a:t>
            </a:r>
            <a:r>
              <a:rPr lang="en-US" sz="1000" b="1" noProof="0" dirty="0" err="1">
                <a:solidFill>
                  <a:srgbClr val="FF0000"/>
                </a:solidFill>
              </a:rPr>
              <a:t>ν</a:t>
            </a:r>
            <a:r>
              <a:rPr lang="en-US" sz="1000" b="1" baseline="-25000" noProof="0" dirty="0" err="1">
                <a:solidFill>
                  <a:srgbClr val="FF0000"/>
                </a:solidFill>
              </a:rPr>
              <a:t>μ</a:t>
            </a:r>
            <a:r>
              <a:rPr lang="en-US" sz="1000" b="1" noProof="0" dirty="0">
                <a:solidFill>
                  <a:srgbClr val="FF0000"/>
                </a:solidFill>
              </a:rPr>
              <a:t> </a:t>
            </a:r>
            <a:r>
              <a:rPr lang="en-US" sz="1000" b="1" noProof="0" dirty="0" err="1">
                <a:solidFill>
                  <a:srgbClr val="FF0000"/>
                </a:solidFill>
              </a:rPr>
              <a:t>ν</a:t>
            </a:r>
            <a:r>
              <a:rPr lang="en-US" sz="1000" b="1" baseline="-25000" noProof="0" dirty="0" err="1">
                <a:solidFill>
                  <a:srgbClr val="FF0000"/>
                </a:solidFill>
              </a:rPr>
              <a:t>e</a:t>
            </a:r>
            <a:r>
              <a:rPr lang="en-US" sz="1000" noProof="0" dirty="0">
                <a:solidFill>
                  <a:srgbClr val="FF0000"/>
                </a:solidFill>
              </a:rPr>
              <a:t> cross-section results</a:t>
            </a:r>
          </a:p>
        </p:txBody>
      </p:sp>
      <p:sp>
        <p:nvSpPr>
          <p:cNvPr id="40" name="5-point Star 39">
            <a:extLst>
              <a:ext uri="{FF2B5EF4-FFF2-40B4-BE49-F238E27FC236}">
                <a16:creationId xmlns:a16="http://schemas.microsoft.com/office/drawing/2014/main" id="{5C050689-EEA5-7EE6-64CA-8AB4DDF71D2C}"/>
              </a:ext>
            </a:extLst>
          </p:cNvPr>
          <p:cNvSpPr/>
          <p:nvPr/>
        </p:nvSpPr>
        <p:spPr>
          <a:xfrm>
            <a:off x="2376511" y="6470241"/>
            <a:ext cx="167802" cy="152820"/>
          </a:xfrm>
          <a:prstGeom prst="star5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333DC3F-B173-34E1-E372-86D3FE8048B9}"/>
              </a:ext>
            </a:extLst>
          </p:cNvPr>
          <p:cNvSpPr txBox="1"/>
          <p:nvPr/>
        </p:nvSpPr>
        <p:spPr>
          <a:xfrm>
            <a:off x="2576921" y="6412087"/>
            <a:ext cx="332544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noProof="0" dirty="0">
                <a:solidFill>
                  <a:srgbClr val="FF0000"/>
                </a:solidFill>
              </a:rPr>
              <a:t>CP-violation in leptonic sector precision measurements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0548B84B-3E81-CC0A-5497-0994D1962880}"/>
              </a:ext>
            </a:extLst>
          </p:cNvPr>
          <p:cNvGrpSpPr/>
          <p:nvPr/>
        </p:nvGrpSpPr>
        <p:grpSpPr>
          <a:xfrm>
            <a:off x="381759" y="5313149"/>
            <a:ext cx="11289593" cy="1430604"/>
            <a:chOff x="381759" y="5085292"/>
            <a:chExt cx="11289593" cy="1430604"/>
          </a:xfrm>
        </p:grpSpPr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AB598CE5-6EF7-4C54-C2AB-5815E05D940E}"/>
                </a:ext>
              </a:extLst>
            </p:cNvPr>
            <p:cNvCxnSpPr>
              <a:cxnSpLocks/>
            </p:cNvCxnSpPr>
            <p:nvPr/>
          </p:nvCxnSpPr>
          <p:spPr>
            <a:xfrm>
              <a:off x="8375186" y="5474475"/>
              <a:ext cx="0" cy="929170"/>
            </a:xfrm>
            <a:prstGeom prst="line">
              <a:avLst/>
            </a:prstGeom>
            <a:ln w="12700">
              <a:headEnd type="oval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0432973C-49E0-2CE2-5CCC-D99894B2CF25}"/>
                </a:ext>
              </a:extLst>
            </p:cNvPr>
            <p:cNvCxnSpPr>
              <a:cxnSpLocks/>
            </p:cNvCxnSpPr>
            <p:nvPr/>
          </p:nvCxnSpPr>
          <p:spPr>
            <a:xfrm>
              <a:off x="10336902" y="5572369"/>
              <a:ext cx="10084" cy="943527"/>
            </a:xfrm>
            <a:prstGeom prst="line">
              <a:avLst/>
            </a:prstGeom>
            <a:ln w="12700">
              <a:headEnd type="oval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3AAB8D08-ECB4-D819-EFF8-C096FD73E3C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81759" y="5093256"/>
              <a:ext cx="11218722" cy="1289"/>
            </a:xfrm>
            <a:prstGeom prst="line">
              <a:avLst/>
            </a:prstGeom>
            <a:ln>
              <a:solidFill>
                <a:schemeClr val="accent5">
                  <a:lumMod val="75000"/>
                </a:schemeClr>
              </a:solidFill>
              <a:prstDash val="sys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EC32382E-701F-4EEF-EEA8-D4AFBCE0B7D8}"/>
                </a:ext>
              </a:extLst>
            </p:cNvPr>
            <p:cNvSpPr txBox="1"/>
            <p:nvPr/>
          </p:nvSpPr>
          <p:spPr>
            <a:xfrm>
              <a:off x="5903099" y="5085292"/>
              <a:ext cx="56938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noProof="0" dirty="0"/>
                <a:t>2041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9916578A-AAB8-7AC2-695E-54B6E9D8754C}"/>
                </a:ext>
              </a:extLst>
            </p:cNvPr>
            <p:cNvSpPr txBox="1"/>
            <p:nvPr/>
          </p:nvSpPr>
          <p:spPr>
            <a:xfrm>
              <a:off x="6824817" y="5093256"/>
              <a:ext cx="56938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noProof="0" dirty="0"/>
                <a:t>2046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AE3C1099-28EA-8FBC-C362-23EA1AF52D40}"/>
                </a:ext>
              </a:extLst>
            </p:cNvPr>
            <p:cNvSpPr txBox="1"/>
            <p:nvPr/>
          </p:nvSpPr>
          <p:spPr>
            <a:xfrm>
              <a:off x="1649910" y="5306341"/>
              <a:ext cx="196283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noProof="0" dirty="0"/>
                <a:t>Tech. Design</a:t>
              </a:r>
            </a:p>
            <a:p>
              <a:r>
                <a:rPr lang="en-US" sz="1000" noProof="0" dirty="0"/>
                <a:t>TCC, ND, FD</a:t>
              </a: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3E8C62A0-EAB1-9A68-E68D-441FEED92A92}"/>
                </a:ext>
              </a:extLst>
            </p:cNvPr>
            <p:cNvSpPr/>
            <p:nvPr/>
          </p:nvSpPr>
          <p:spPr>
            <a:xfrm>
              <a:off x="3835574" y="5261294"/>
              <a:ext cx="1422327" cy="26484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BF1464A5-6B39-7051-F5C1-8E7F4D80E210}"/>
                </a:ext>
              </a:extLst>
            </p:cNvPr>
            <p:cNvSpPr/>
            <p:nvPr/>
          </p:nvSpPr>
          <p:spPr>
            <a:xfrm>
              <a:off x="5257900" y="5534663"/>
              <a:ext cx="972409" cy="264842"/>
            </a:xfrm>
            <a:prstGeom prst="rect">
              <a:avLst/>
            </a:prstGeom>
            <a:solidFill>
              <a:srgbClr val="945200">
                <a:alpha val="5098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noProof="0" dirty="0"/>
                <a:t>CE-FD</a:t>
              </a: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1843BF1D-CF2D-5C16-5D2B-7029782A2487}"/>
                </a:ext>
              </a:extLst>
            </p:cNvPr>
            <p:cNvSpPr/>
            <p:nvPr/>
          </p:nvSpPr>
          <p:spPr>
            <a:xfrm>
              <a:off x="6217482" y="5799505"/>
              <a:ext cx="916984" cy="264842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noProof="0" dirty="0"/>
                <a:t>Inst - FD</a:t>
              </a:r>
              <a:endParaRPr lang="en-US" noProof="0" dirty="0"/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63F8E053-DE04-AC91-BA94-AA5D8D8B0255}"/>
                </a:ext>
              </a:extLst>
            </p:cNvPr>
            <p:cNvSpPr/>
            <p:nvPr/>
          </p:nvSpPr>
          <p:spPr>
            <a:xfrm>
              <a:off x="7144710" y="5799505"/>
              <a:ext cx="1229842" cy="264842"/>
            </a:xfrm>
            <a:prstGeom prst="rect">
              <a:avLst/>
            </a:prstGeom>
            <a:pattFill prst="pct75">
              <a:fgClr>
                <a:schemeClr val="accent6">
                  <a:lumMod val="40000"/>
                  <a:lumOff val="60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noProof="0" dirty="0"/>
                <a:t>Phys</a:t>
              </a: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82053CFF-32FE-6B80-36FE-7AB3E3751E22}"/>
                </a:ext>
              </a:extLst>
            </p:cNvPr>
            <p:cNvSpPr/>
            <p:nvPr/>
          </p:nvSpPr>
          <p:spPr>
            <a:xfrm>
              <a:off x="7652711" y="6112128"/>
              <a:ext cx="306910" cy="264842"/>
            </a:xfrm>
            <a:prstGeom prst="rect">
              <a:avLst/>
            </a:prstGeom>
            <a:pattFill prst="pct80">
              <a:fgClr>
                <a:schemeClr val="accent2">
                  <a:lumMod val="40000"/>
                  <a:lumOff val="60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53A31656-F890-A89C-EA2B-4BE935B7458C}"/>
                </a:ext>
              </a:extLst>
            </p:cNvPr>
            <p:cNvSpPr txBox="1"/>
            <p:nvPr/>
          </p:nvSpPr>
          <p:spPr>
            <a:xfrm>
              <a:off x="7718776" y="5132586"/>
              <a:ext cx="56938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noProof="0" dirty="0"/>
                <a:t>2054</a:t>
              </a: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86996F21-82BA-09EA-4444-B0BF2050E8B1}"/>
                </a:ext>
              </a:extLst>
            </p:cNvPr>
            <p:cNvSpPr/>
            <p:nvPr/>
          </p:nvSpPr>
          <p:spPr>
            <a:xfrm>
              <a:off x="7969705" y="6112128"/>
              <a:ext cx="417451" cy="264842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noProof="0" dirty="0"/>
                <a:t>Inst 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192197E8-4E18-1970-8EF7-65C63AB93D75}"/>
                </a:ext>
              </a:extLst>
            </p:cNvPr>
            <p:cNvSpPr txBox="1"/>
            <p:nvPr/>
          </p:nvSpPr>
          <p:spPr>
            <a:xfrm>
              <a:off x="8243684" y="5147609"/>
              <a:ext cx="56938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noProof="0" dirty="0"/>
                <a:t>2055</a:t>
              </a:r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36345DD7-789B-45D4-E784-E8132C4201D4}"/>
                </a:ext>
              </a:extLst>
            </p:cNvPr>
            <p:cNvSpPr/>
            <p:nvPr/>
          </p:nvSpPr>
          <p:spPr>
            <a:xfrm>
              <a:off x="8432307" y="6112128"/>
              <a:ext cx="1904595" cy="264842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noProof="0" dirty="0"/>
                <a:t>Physics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E8C60582-397B-B218-1E1F-B3FC061118D5}"/>
                </a:ext>
              </a:extLst>
            </p:cNvPr>
            <p:cNvSpPr txBox="1"/>
            <p:nvPr/>
          </p:nvSpPr>
          <p:spPr>
            <a:xfrm>
              <a:off x="10044863" y="5277379"/>
              <a:ext cx="56938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noProof="0" dirty="0"/>
                <a:t>2075</a:t>
              </a: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59684646-4CEB-25D4-0504-ECF62210EAF9}"/>
                </a:ext>
              </a:extLst>
            </p:cNvPr>
            <p:cNvSpPr txBox="1"/>
            <p:nvPr/>
          </p:nvSpPr>
          <p:spPr>
            <a:xfrm>
              <a:off x="466120" y="5404946"/>
              <a:ext cx="969176" cy="369332"/>
            </a:xfrm>
            <a:prstGeom prst="rect">
              <a:avLst/>
            </a:prstGeom>
          </p:spPr>
          <p:style>
            <a:lnRef idx="2">
              <a:schemeClr val="accent5">
                <a:shade val="15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r>
                <a:rPr lang="en-US" noProof="0" dirty="0"/>
                <a:t>Stage III</a:t>
              </a: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8B52D272-7598-A71E-FFF8-58771B58BC64}"/>
                </a:ext>
              </a:extLst>
            </p:cNvPr>
            <p:cNvSpPr txBox="1"/>
            <p:nvPr/>
          </p:nvSpPr>
          <p:spPr>
            <a:xfrm>
              <a:off x="8884811" y="5124033"/>
              <a:ext cx="278654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b="1" noProof="0" dirty="0"/>
                <a:t>Inst</a:t>
              </a:r>
              <a:r>
                <a:rPr lang="en-US" sz="1000" noProof="0" dirty="0"/>
                <a:t> : includes 2y to switch from previous stage </a:t>
              </a:r>
            </a:p>
          </p:txBody>
        </p: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CEFA7C97-ABA8-0F51-03A5-A6023AD0003D}"/>
                </a:ext>
              </a:extLst>
            </p:cNvPr>
            <p:cNvCxnSpPr>
              <a:cxnSpLocks/>
            </p:cNvCxnSpPr>
            <p:nvPr/>
          </p:nvCxnSpPr>
          <p:spPr>
            <a:xfrm>
              <a:off x="6227726" y="5390420"/>
              <a:ext cx="0" cy="771789"/>
            </a:xfrm>
            <a:prstGeom prst="line">
              <a:avLst/>
            </a:prstGeom>
            <a:ln w="12700">
              <a:headEnd type="oval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6367D5FA-87DB-941D-AB21-D9F6B7353427}"/>
                </a:ext>
              </a:extLst>
            </p:cNvPr>
            <p:cNvCxnSpPr>
              <a:cxnSpLocks/>
            </p:cNvCxnSpPr>
            <p:nvPr/>
          </p:nvCxnSpPr>
          <p:spPr>
            <a:xfrm>
              <a:off x="7134466" y="5450780"/>
              <a:ext cx="0" cy="771789"/>
            </a:xfrm>
            <a:prstGeom prst="line">
              <a:avLst/>
            </a:prstGeom>
            <a:ln w="12700">
              <a:headEnd type="oval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BE6CA5AE-069C-B4CC-81FB-29341AF5AE28}"/>
                </a:ext>
              </a:extLst>
            </p:cNvPr>
            <p:cNvCxnSpPr>
              <a:cxnSpLocks/>
            </p:cNvCxnSpPr>
            <p:nvPr/>
          </p:nvCxnSpPr>
          <p:spPr>
            <a:xfrm>
              <a:off x="7954580" y="5470068"/>
              <a:ext cx="10084" cy="1033399"/>
            </a:xfrm>
            <a:prstGeom prst="line">
              <a:avLst/>
            </a:prstGeom>
            <a:ln w="12700">
              <a:headEnd type="oval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4DB337D5-86EB-A333-0386-BE5236CBE55B}"/>
                </a:ext>
              </a:extLst>
            </p:cNvPr>
            <p:cNvSpPr/>
            <p:nvPr/>
          </p:nvSpPr>
          <p:spPr>
            <a:xfrm>
              <a:off x="8384635" y="6112128"/>
              <a:ext cx="45719" cy="264842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noProof="0" dirty="0"/>
            </a:p>
          </p:txBody>
        </p:sp>
        <p:sp>
          <p:nvSpPr>
            <p:cNvPr id="65" name="5-point Star 64">
              <a:extLst>
                <a:ext uri="{FF2B5EF4-FFF2-40B4-BE49-F238E27FC236}">
                  <a16:creationId xmlns:a16="http://schemas.microsoft.com/office/drawing/2014/main" id="{FA685854-4C7D-80D0-FAC0-935F6BBA4310}"/>
                </a:ext>
              </a:extLst>
            </p:cNvPr>
            <p:cNvSpPr/>
            <p:nvPr/>
          </p:nvSpPr>
          <p:spPr>
            <a:xfrm>
              <a:off x="9208234" y="5980510"/>
              <a:ext cx="167802" cy="152820"/>
            </a:xfrm>
            <a:prstGeom prst="star5">
              <a:avLst/>
            </a:prstGeom>
            <a:solidFill>
              <a:srgbClr val="FFFF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A8DB766A-2ED9-31A9-8230-C19A3D283398}"/>
                </a:ext>
              </a:extLst>
            </p:cNvPr>
            <p:cNvCxnSpPr>
              <a:cxnSpLocks/>
            </p:cNvCxnSpPr>
            <p:nvPr/>
          </p:nvCxnSpPr>
          <p:spPr>
            <a:xfrm>
              <a:off x="9277476" y="5864196"/>
              <a:ext cx="0" cy="640991"/>
            </a:xfrm>
            <a:prstGeom prst="line">
              <a:avLst/>
            </a:prstGeom>
            <a:ln w="12700">
              <a:headEnd type="oval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F18D43C2-4A0C-6176-9F50-EE13BCF2CF87}"/>
                </a:ext>
              </a:extLst>
            </p:cNvPr>
            <p:cNvSpPr txBox="1"/>
            <p:nvPr/>
          </p:nvSpPr>
          <p:spPr>
            <a:xfrm>
              <a:off x="9001240" y="5528642"/>
              <a:ext cx="56938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noProof="0" dirty="0">
                  <a:solidFill>
                    <a:srgbClr val="FF0000"/>
                  </a:solidFill>
                </a:rPr>
                <a:t>2065</a:t>
              </a:r>
            </a:p>
          </p:txBody>
        </p:sp>
      </p:grpSp>
      <p:sp>
        <p:nvSpPr>
          <p:cNvPr id="68" name="4-point Star 67">
            <a:extLst>
              <a:ext uri="{FF2B5EF4-FFF2-40B4-BE49-F238E27FC236}">
                <a16:creationId xmlns:a16="http://schemas.microsoft.com/office/drawing/2014/main" id="{8585BBC0-7ABF-48E4-0EBE-5900663E7E6C}"/>
              </a:ext>
            </a:extLst>
          </p:cNvPr>
          <p:cNvSpPr/>
          <p:nvPr/>
        </p:nvSpPr>
        <p:spPr>
          <a:xfrm>
            <a:off x="2388608" y="6138040"/>
            <a:ext cx="152547" cy="152820"/>
          </a:xfrm>
          <a:prstGeom prst="star4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grpSp>
        <p:nvGrpSpPr>
          <p:cNvPr id="69" name="Group 68">
            <a:extLst>
              <a:ext uri="{FF2B5EF4-FFF2-40B4-BE49-F238E27FC236}">
                <a16:creationId xmlns:a16="http://schemas.microsoft.com/office/drawing/2014/main" id="{6AA2DD14-A6DC-6D51-0250-C384530A5E2B}"/>
              </a:ext>
            </a:extLst>
          </p:cNvPr>
          <p:cNvGrpSpPr/>
          <p:nvPr/>
        </p:nvGrpSpPr>
        <p:grpSpPr>
          <a:xfrm>
            <a:off x="388850" y="4227159"/>
            <a:ext cx="11268361" cy="2478990"/>
            <a:chOff x="388850" y="3999302"/>
            <a:chExt cx="11268361" cy="2478990"/>
          </a:xfrm>
        </p:grpSpPr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DD85D5E7-84A1-3A26-7FDC-576049522064}"/>
                </a:ext>
              </a:extLst>
            </p:cNvPr>
            <p:cNvCxnSpPr>
              <a:cxnSpLocks/>
            </p:cNvCxnSpPr>
            <p:nvPr/>
          </p:nvCxnSpPr>
          <p:spPr>
            <a:xfrm>
              <a:off x="7652711" y="4293677"/>
              <a:ext cx="0" cy="2184615"/>
            </a:xfrm>
            <a:prstGeom prst="line">
              <a:avLst/>
            </a:prstGeom>
            <a:ln w="12700">
              <a:headEnd type="oval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DFB5D8CC-B499-E808-28A7-BDE0042F2C7A}"/>
                </a:ext>
              </a:extLst>
            </p:cNvPr>
            <p:cNvGrpSpPr/>
            <p:nvPr/>
          </p:nvGrpSpPr>
          <p:grpSpPr>
            <a:xfrm>
              <a:off x="388850" y="3999302"/>
              <a:ext cx="11268361" cy="974753"/>
              <a:chOff x="388850" y="3999302"/>
              <a:chExt cx="11268361" cy="974753"/>
            </a:xfrm>
          </p:grpSpPr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8E7BA116-4A83-BEDA-968C-08C51B572D07}"/>
                  </a:ext>
                </a:extLst>
              </p:cNvPr>
              <p:cNvSpPr txBox="1"/>
              <p:nvPr/>
            </p:nvSpPr>
            <p:spPr>
              <a:xfrm>
                <a:off x="1611976" y="4229061"/>
                <a:ext cx="2101983" cy="6771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noProof="0" dirty="0"/>
                  <a:t>Tech. Design</a:t>
                </a:r>
              </a:p>
              <a:p>
                <a:r>
                  <a:rPr lang="en-US" sz="1000" noProof="0" dirty="0"/>
                  <a:t>ESS Linac Mods H-, RFQ, L2A, Acc,  L2T, TCC, T2R, </a:t>
                </a:r>
                <a:r>
                  <a:rPr lang="en-US" sz="1000" noProof="0" dirty="0" err="1"/>
                  <a:t>LEnuSTORM</a:t>
                </a:r>
                <a:r>
                  <a:rPr lang="en-US" sz="1000" noProof="0" dirty="0"/>
                  <a:t>, ND</a:t>
                </a:r>
              </a:p>
            </p:txBody>
          </p:sp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44091809-9EA4-5E06-265F-70B021550279}"/>
                  </a:ext>
                </a:extLst>
              </p:cNvPr>
              <p:cNvSpPr txBox="1"/>
              <p:nvPr/>
            </p:nvSpPr>
            <p:spPr>
              <a:xfrm>
                <a:off x="5253761" y="4008088"/>
                <a:ext cx="569387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noProof="0" dirty="0"/>
                  <a:t>2038</a:t>
                </a:r>
              </a:p>
            </p:txBody>
          </p:sp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FECFE31F-847D-5A94-3F56-CDF1C73BAABD}"/>
                  </a:ext>
                </a:extLst>
              </p:cNvPr>
              <p:cNvSpPr txBox="1"/>
              <p:nvPr/>
            </p:nvSpPr>
            <p:spPr>
              <a:xfrm>
                <a:off x="7320382" y="3999302"/>
                <a:ext cx="569387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noProof="0" dirty="0">
                    <a:solidFill>
                      <a:srgbClr val="FF0000"/>
                    </a:solidFill>
                  </a:rPr>
                  <a:t>2052</a:t>
                </a:r>
              </a:p>
            </p:txBody>
          </p:sp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1B942270-233C-426C-D024-3E0659846FB7}"/>
                  </a:ext>
                </a:extLst>
              </p:cNvPr>
              <p:cNvSpPr txBox="1"/>
              <p:nvPr/>
            </p:nvSpPr>
            <p:spPr>
              <a:xfrm>
                <a:off x="6664324" y="4008784"/>
                <a:ext cx="569387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noProof="0" dirty="0"/>
                  <a:t>2047</a:t>
                </a:r>
              </a:p>
            </p:txBody>
          </p:sp>
          <p:cxnSp>
            <p:nvCxnSpPr>
              <p:cNvPr id="76" name="Straight Connector 75">
                <a:extLst>
                  <a:ext uri="{FF2B5EF4-FFF2-40B4-BE49-F238E27FC236}">
                    <a16:creationId xmlns:a16="http://schemas.microsoft.com/office/drawing/2014/main" id="{3779E590-50AB-13B5-3B84-17A3EF3F3DE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8850" y="4020686"/>
                <a:ext cx="11211631" cy="0"/>
              </a:xfrm>
              <a:prstGeom prst="line">
                <a:avLst/>
              </a:prstGeom>
              <a:ln>
                <a:solidFill>
                  <a:schemeClr val="accent5">
                    <a:lumMod val="75000"/>
                  </a:schemeClr>
                </a:solidFill>
                <a:prstDash val="sysDash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7" name="Rectangle 76">
                <a:extLst>
                  <a:ext uri="{FF2B5EF4-FFF2-40B4-BE49-F238E27FC236}">
                    <a16:creationId xmlns:a16="http://schemas.microsoft.com/office/drawing/2014/main" id="{4A868456-316B-A21A-DD39-770FA5A68E8D}"/>
                  </a:ext>
                </a:extLst>
              </p:cNvPr>
              <p:cNvSpPr/>
              <p:nvPr/>
            </p:nvSpPr>
            <p:spPr>
              <a:xfrm>
                <a:off x="3827859" y="4148681"/>
                <a:ext cx="1422327" cy="264842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78" name="Rectangle 77">
                <a:extLst>
                  <a:ext uri="{FF2B5EF4-FFF2-40B4-BE49-F238E27FC236}">
                    <a16:creationId xmlns:a16="http://schemas.microsoft.com/office/drawing/2014/main" id="{DDBA50CE-2B94-B95B-DFCD-C87CA626409C}"/>
                  </a:ext>
                </a:extLst>
              </p:cNvPr>
              <p:cNvSpPr/>
              <p:nvPr/>
            </p:nvSpPr>
            <p:spPr>
              <a:xfrm>
                <a:off x="4814370" y="4469632"/>
                <a:ext cx="759027" cy="264842"/>
              </a:xfrm>
              <a:prstGeom prst="rect">
                <a:avLst/>
              </a:prstGeom>
              <a:solidFill>
                <a:srgbClr val="945200">
                  <a:alpha val="5098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200" noProof="0" dirty="0"/>
                  <a:t>CE</a:t>
                </a:r>
              </a:p>
            </p:txBody>
          </p:sp>
          <p:sp>
            <p:nvSpPr>
              <p:cNvPr id="79" name="Rectangle 78">
                <a:extLst>
                  <a:ext uri="{FF2B5EF4-FFF2-40B4-BE49-F238E27FC236}">
                    <a16:creationId xmlns:a16="http://schemas.microsoft.com/office/drawing/2014/main" id="{1BED66E6-A0D1-7843-977C-4AD28CDF1D59}"/>
                  </a:ext>
                </a:extLst>
              </p:cNvPr>
              <p:cNvSpPr/>
              <p:nvPr/>
            </p:nvSpPr>
            <p:spPr>
              <a:xfrm>
                <a:off x="5574821" y="4469632"/>
                <a:ext cx="817895" cy="264842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200" noProof="0" dirty="0"/>
                  <a:t>Inst</a:t>
                </a:r>
                <a:endParaRPr lang="en-US" noProof="0" dirty="0"/>
              </a:p>
            </p:txBody>
          </p:sp>
          <p:sp>
            <p:nvSpPr>
              <p:cNvPr id="80" name="Rectangle 79">
                <a:extLst>
                  <a:ext uri="{FF2B5EF4-FFF2-40B4-BE49-F238E27FC236}">
                    <a16:creationId xmlns:a16="http://schemas.microsoft.com/office/drawing/2014/main" id="{D18666A8-41AB-62E2-7E9A-899A382B411C}"/>
                  </a:ext>
                </a:extLst>
              </p:cNvPr>
              <p:cNvSpPr/>
              <p:nvPr/>
            </p:nvSpPr>
            <p:spPr>
              <a:xfrm>
                <a:off x="6847643" y="4469632"/>
                <a:ext cx="805068" cy="264842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200" noProof="0" dirty="0"/>
                  <a:t>Physics</a:t>
                </a:r>
              </a:p>
            </p:txBody>
          </p:sp>
          <p:sp>
            <p:nvSpPr>
              <p:cNvPr id="81" name="Rectangle 80">
                <a:extLst>
                  <a:ext uri="{FF2B5EF4-FFF2-40B4-BE49-F238E27FC236}">
                    <a16:creationId xmlns:a16="http://schemas.microsoft.com/office/drawing/2014/main" id="{AE2D3A6E-B0EE-5655-70FF-855B85DABFC1}"/>
                  </a:ext>
                </a:extLst>
              </p:cNvPr>
              <p:cNvSpPr/>
              <p:nvPr/>
            </p:nvSpPr>
            <p:spPr>
              <a:xfrm>
                <a:off x="6674564" y="4469632"/>
                <a:ext cx="84188" cy="264842"/>
              </a:xfrm>
              <a:prstGeom prst="rect">
                <a:avLst/>
              </a:prstGeom>
              <a:pattFill prst="pct10">
                <a:fgClr>
                  <a:srgbClr val="FF0000"/>
                </a:fgClr>
                <a:bgClr>
                  <a:srgbClr val="FFFF00"/>
                </a:bgClr>
              </a:pattFill>
              <a:ln w="1905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A6D0DD66-1222-CE7B-3335-CAC021DA4762}"/>
                  </a:ext>
                </a:extLst>
              </p:cNvPr>
              <p:cNvSpPr txBox="1"/>
              <p:nvPr/>
            </p:nvSpPr>
            <p:spPr>
              <a:xfrm>
                <a:off x="461618" y="4400020"/>
                <a:ext cx="909864" cy="369332"/>
              </a:xfrm>
              <a:prstGeom prst="rect">
                <a:avLst/>
              </a:prstGeom>
            </p:spPr>
            <p:style>
              <a:lnRef idx="2">
                <a:schemeClr val="accent5">
                  <a:shade val="15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wrap="none" rtlCol="0">
                <a:spAutoFit/>
              </a:bodyPr>
              <a:lstStyle/>
              <a:p>
                <a:r>
                  <a:rPr lang="en-US" noProof="0" dirty="0"/>
                  <a:t>Stage II</a:t>
                </a:r>
              </a:p>
            </p:txBody>
          </p:sp>
          <p:sp>
            <p:nvSpPr>
              <p:cNvPr id="83" name="TextBox 82">
                <a:extLst>
                  <a:ext uri="{FF2B5EF4-FFF2-40B4-BE49-F238E27FC236}">
                    <a16:creationId xmlns:a16="http://schemas.microsoft.com/office/drawing/2014/main" id="{83F4234E-EC3F-E323-45F3-85BC6D965A45}"/>
                  </a:ext>
                </a:extLst>
              </p:cNvPr>
              <p:cNvSpPr txBox="1"/>
              <p:nvPr/>
            </p:nvSpPr>
            <p:spPr>
              <a:xfrm>
                <a:off x="7792418" y="4112281"/>
                <a:ext cx="3864793" cy="8617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b="1" noProof="0" dirty="0"/>
                  <a:t>CE</a:t>
                </a:r>
                <a:r>
                  <a:rPr lang="en-US" sz="1000" noProof="0" dirty="0"/>
                  <a:t>: L2A, Accumulator, L2T, TCC, </a:t>
                </a:r>
                <a:r>
                  <a:rPr lang="en-US" sz="1000" noProof="0" dirty="0" err="1"/>
                  <a:t>LEnuSTORM</a:t>
                </a:r>
                <a:r>
                  <a:rPr lang="en-US" sz="1000" noProof="0" dirty="0"/>
                  <a:t>, ND</a:t>
                </a:r>
              </a:p>
              <a:p>
                <a:r>
                  <a:rPr lang="en-US" sz="1000" b="1" noProof="0" dirty="0"/>
                  <a:t>Inst</a:t>
                </a:r>
                <a:r>
                  <a:rPr lang="en-US" sz="1000" noProof="0" dirty="0"/>
                  <a:t> : includes ESS linac modifications to 28 Hz + H-</a:t>
                </a:r>
              </a:p>
              <a:p>
                <a:r>
                  <a:rPr lang="en-US" sz="1000" noProof="0" dirty="0"/>
                  <a:t>Note: installation can finish earlier but needs to wait for the completion of Stage I</a:t>
                </a:r>
              </a:p>
              <a:p>
                <a:r>
                  <a:rPr lang="en-US" sz="1000" noProof="0" dirty="0"/>
                  <a:t>Interruption to ESS to connect and commission the H- source</a:t>
                </a:r>
              </a:p>
            </p:txBody>
          </p:sp>
          <p:cxnSp>
            <p:nvCxnSpPr>
              <p:cNvPr id="84" name="Straight Connector 83">
                <a:extLst>
                  <a:ext uri="{FF2B5EF4-FFF2-40B4-BE49-F238E27FC236}">
                    <a16:creationId xmlns:a16="http://schemas.microsoft.com/office/drawing/2014/main" id="{0751A02A-166E-568D-F3C5-7A596D10FC4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576232" y="4293677"/>
                <a:ext cx="0" cy="654740"/>
              </a:xfrm>
              <a:prstGeom prst="line">
                <a:avLst/>
              </a:prstGeom>
              <a:ln w="12700">
                <a:headEnd type="oval"/>
                <a:tailEnd type="non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5" name="Rectangle 84">
                <a:extLst>
                  <a:ext uri="{FF2B5EF4-FFF2-40B4-BE49-F238E27FC236}">
                    <a16:creationId xmlns:a16="http://schemas.microsoft.com/office/drawing/2014/main" id="{5F1376B2-5B81-6CE9-E910-4CE7B74635D5}"/>
                  </a:ext>
                </a:extLst>
              </p:cNvPr>
              <p:cNvSpPr/>
              <p:nvPr/>
            </p:nvSpPr>
            <p:spPr>
              <a:xfrm>
                <a:off x="6382948" y="4469632"/>
                <a:ext cx="290205" cy="264842"/>
              </a:xfrm>
              <a:prstGeom prst="rect">
                <a:avLst/>
              </a:prstGeom>
              <a:pattFill prst="wdUpDiag">
                <a:fgClr>
                  <a:schemeClr val="accent2">
                    <a:lumMod val="40000"/>
                    <a:lumOff val="60000"/>
                  </a:schemeClr>
                </a:fgClr>
                <a:bgClr>
                  <a:schemeClr val="bg1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86" name="Rectangle 85">
                <a:extLst>
                  <a:ext uri="{FF2B5EF4-FFF2-40B4-BE49-F238E27FC236}">
                    <a16:creationId xmlns:a16="http://schemas.microsoft.com/office/drawing/2014/main" id="{93A7410B-E1B2-B9A4-74C9-419AE19FA1E6}"/>
                  </a:ext>
                </a:extLst>
              </p:cNvPr>
              <p:cNvSpPr/>
              <p:nvPr/>
            </p:nvSpPr>
            <p:spPr>
              <a:xfrm>
                <a:off x="6763745" y="4469632"/>
                <a:ext cx="84188" cy="264842"/>
              </a:xfrm>
              <a:prstGeom prst="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noProof="0" dirty="0"/>
              </a:p>
            </p:txBody>
          </p:sp>
          <p:cxnSp>
            <p:nvCxnSpPr>
              <p:cNvPr id="87" name="Straight Connector 86">
                <a:extLst>
                  <a:ext uri="{FF2B5EF4-FFF2-40B4-BE49-F238E27FC236}">
                    <a16:creationId xmlns:a16="http://schemas.microsoft.com/office/drawing/2014/main" id="{DB87437F-300C-964B-68A7-E382B17EB55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847643" y="4300854"/>
                <a:ext cx="0" cy="654740"/>
              </a:xfrm>
              <a:prstGeom prst="line">
                <a:avLst/>
              </a:prstGeom>
              <a:ln w="12700">
                <a:headEnd type="oval"/>
                <a:tailEnd type="non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8" name="4-point Star 87">
                <a:extLst>
                  <a:ext uri="{FF2B5EF4-FFF2-40B4-BE49-F238E27FC236}">
                    <a16:creationId xmlns:a16="http://schemas.microsoft.com/office/drawing/2014/main" id="{53402747-C88A-7E3C-0FBD-3BCC1EE26EBD}"/>
                  </a:ext>
                </a:extLst>
              </p:cNvPr>
              <p:cNvSpPr/>
              <p:nvPr/>
            </p:nvSpPr>
            <p:spPr>
              <a:xfrm>
                <a:off x="7582196" y="4529157"/>
                <a:ext cx="152547" cy="152820"/>
              </a:xfrm>
              <a:prstGeom prst="star4">
                <a:avLst/>
              </a:prstGeom>
              <a:solidFill>
                <a:srgbClr val="FFFF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</p:grpSp>
      </p:grpSp>
      <p:grpSp>
        <p:nvGrpSpPr>
          <p:cNvPr id="89" name="Group 88">
            <a:extLst>
              <a:ext uri="{FF2B5EF4-FFF2-40B4-BE49-F238E27FC236}">
                <a16:creationId xmlns:a16="http://schemas.microsoft.com/office/drawing/2014/main" id="{C90FAA99-5C30-861D-A716-240C72197A26}"/>
              </a:ext>
            </a:extLst>
          </p:cNvPr>
          <p:cNvGrpSpPr/>
          <p:nvPr/>
        </p:nvGrpSpPr>
        <p:grpSpPr>
          <a:xfrm>
            <a:off x="381759" y="3272924"/>
            <a:ext cx="11218722" cy="1910527"/>
            <a:chOff x="381759" y="3045067"/>
            <a:chExt cx="11218722" cy="1910527"/>
          </a:xfrm>
        </p:grpSpPr>
        <p:sp>
          <p:nvSpPr>
            <p:cNvPr id="90" name="Rectangle 89">
              <a:extLst>
                <a:ext uri="{FF2B5EF4-FFF2-40B4-BE49-F238E27FC236}">
                  <a16:creationId xmlns:a16="http://schemas.microsoft.com/office/drawing/2014/main" id="{0A1D1A22-87DD-74FD-6E0B-4446D116FA5F}"/>
                </a:ext>
              </a:extLst>
            </p:cNvPr>
            <p:cNvSpPr/>
            <p:nvPr/>
          </p:nvSpPr>
          <p:spPr>
            <a:xfrm>
              <a:off x="3831444" y="3174801"/>
              <a:ext cx="1187915" cy="26484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3074C257-20D2-D6BB-EBF6-1825FE522C8D}"/>
                </a:ext>
              </a:extLst>
            </p:cNvPr>
            <p:cNvSpPr txBox="1"/>
            <p:nvPr/>
          </p:nvSpPr>
          <p:spPr>
            <a:xfrm>
              <a:off x="1611976" y="3235302"/>
              <a:ext cx="2036898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noProof="0" dirty="0"/>
                <a:t>Tech. Design</a:t>
              </a:r>
            </a:p>
            <a:p>
              <a:r>
                <a:rPr lang="en-US" sz="1000" noProof="0" dirty="0"/>
                <a:t>ESS Linac Mods to 28MHz, LEMNB, LEMMOND</a:t>
              </a:r>
            </a:p>
          </p:txBody>
        </p:sp>
        <p:sp>
          <p:nvSpPr>
            <p:cNvPr id="92" name="Rectangle 91">
              <a:extLst>
                <a:ext uri="{FF2B5EF4-FFF2-40B4-BE49-F238E27FC236}">
                  <a16:creationId xmlns:a16="http://schemas.microsoft.com/office/drawing/2014/main" id="{008C696C-6FB5-4D41-8D29-8532C8F29A07}"/>
                </a:ext>
              </a:extLst>
            </p:cNvPr>
            <p:cNvSpPr/>
            <p:nvPr/>
          </p:nvSpPr>
          <p:spPr>
            <a:xfrm>
              <a:off x="4814371" y="3483526"/>
              <a:ext cx="383606" cy="264842"/>
            </a:xfrm>
            <a:prstGeom prst="rect">
              <a:avLst/>
            </a:prstGeom>
            <a:solidFill>
              <a:srgbClr val="945200">
                <a:alpha val="5098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noProof="0" dirty="0"/>
                <a:t>CE</a:t>
              </a:r>
            </a:p>
          </p:txBody>
        </p:sp>
        <p:sp>
          <p:nvSpPr>
            <p:cNvPr id="93" name="Rectangle 92">
              <a:extLst>
                <a:ext uri="{FF2B5EF4-FFF2-40B4-BE49-F238E27FC236}">
                  <a16:creationId xmlns:a16="http://schemas.microsoft.com/office/drawing/2014/main" id="{6A9D5851-38D3-3B1D-4308-5810E11EB521}"/>
                </a:ext>
              </a:extLst>
            </p:cNvPr>
            <p:cNvSpPr/>
            <p:nvPr/>
          </p:nvSpPr>
          <p:spPr>
            <a:xfrm>
              <a:off x="5199229" y="3483526"/>
              <a:ext cx="84188" cy="264842"/>
            </a:xfrm>
            <a:prstGeom prst="rect">
              <a:avLst/>
            </a:prstGeom>
            <a:pattFill prst="pct10">
              <a:fgClr>
                <a:srgbClr val="FF0000"/>
              </a:fgClr>
              <a:bgClr>
                <a:srgbClr val="FFFF00"/>
              </a:bgClr>
            </a:pattFill>
            <a:ln w="190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94" name="Rectangle 93">
              <a:extLst>
                <a:ext uri="{FF2B5EF4-FFF2-40B4-BE49-F238E27FC236}">
                  <a16:creationId xmlns:a16="http://schemas.microsoft.com/office/drawing/2014/main" id="{2DF4EBBD-082C-2262-05ED-3F1E47629DDE}"/>
                </a:ext>
              </a:extLst>
            </p:cNvPr>
            <p:cNvSpPr/>
            <p:nvPr/>
          </p:nvSpPr>
          <p:spPr>
            <a:xfrm>
              <a:off x="5280198" y="3483526"/>
              <a:ext cx="407997" cy="264842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noProof="0" dirty="0"/>
                <a:t>Inst</a:t>
              </a:r>
            </a:p>
          </p:txBody>
        </p:sp>
        <p:sp>
          <p:nvSpPr>
            <p:cNvPr id="95" name="Rectangle 94">
              <a:extLst>
                <a:ext uri="{FF2B5EF4-FFF2-40B4-BE49-F238E27FC236}">
                  <a16:creationId xmlns:a16="http://schemas.microsoft.com/office/drawing/2014/main" id="{187921B0-3A60-9B86-56FE-6F268EB976BE}"/>
                </a:ext>
              </a:extLst>
            </p:cNvPr>
            <p:cNvSpPr/>
            <p:nvPr/>
          </p:nvSpPr>
          <p:spPr>
            <a:xfrm>
              <a:off x="5681541" y="3483526"/>
              <a:ext cx="84188" cy="264842"/>
            </a:xfrm>
            <a:prstGeom prst="rect">
              <a:avLst/>
            </a:prstGeom>
            <a:pattFill prst="pct10">
              <a:fgClr>
                <a:srgbClr val="FF0000"/>
              </a:fgClr>
              <a:bgClr>
                <a:srgbClr val="FFFF00"/>
              </a:bgClr>
            </a:pattFill>
            <a:ln w="190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D13BD6BE-A8E1-7ADC-B036-760071325814}"/>
                </a:ext>
              </a:extLst>
            </p:cNvPr>
            <p:cNvSpPr txBox="1"/>
            <p:nvPr/>
          </p:nvSpPr>
          <p:spPr>
            <a:xfrm>
              <a:off x="5462317" y="3045067"/>
              <a:ext cx="56938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noProof="0" dirty="0"/>
                <a:t>2039</a:t>
              </a:r>
            </a:p>
          </p:txBody>
        </p:sp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id="{E8F71C5E-3429-7658-02A2-C2F88ED009BF}"/>
                </a:ext>
              </a:extLst>
            </p:cNvPr>
            <p:cNvSpPr/>
            <p:nvPr/>
          </p:nvSpPr>
          <p:spPr>
            <a:xfrm>
              <a:off x="5861213" y="3483526"/>
              <a:ext cx="805068" cy="264842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noProof="0" dirty="0"/>
                <a:t>Physics</a:t>
              </a: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E55D4E91-2E6F-D504-18B4-BB8CA7502D58}"/>
                </a:ext>
              </a:extLst>
            </p:cNvPr>
            <p:cNvSpPr txBox="1"/>
            <p:nvPr/>
          </p:nvSpPr>
          <p:spPr>
            <a:xfrm>
              <a:off x="6319766" y="3069221"/>
              <a:ext cx="56938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noProof="0" dirty="0">
                  <a:solidFill>
                    <a:srgbClr val="FF0000"/>
                  </a:solidFill>
                </a:rPr>
                <a:t>2045</a:t>
              </a:r>
            </a:p>
          </p:txBody>
        </p: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076D2440-F6DD-E727-9629-75CB51CC81A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81759" y="3069221"/>
              <a:ext cx="11218722" cy="589"/>
            </a:xfrm>
            <a:prstGeom prst="line">
              <a:avLst/>
            </a:prstGeom>
            <a:ln>
              <a:solidFill>
                <a:schemeClr val="accent5">
                  <a:lumMod val="75000"/>
                </a:schemeClr>
              </a:solidFill>
              <a:prstDash val="sys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2367EC7E-8854-4B98-B000-F317DFE6BEE1}"/>
                </a:ext>
              </a:extLst>
            </p:cNvPr>
            <p:cNvSpPr txBox="1"/>
            <p:nvPr/>
          </p:nvSpPr>
          <p:spPr>
            <a:xfrm>
              <a:off x="402847" y="3366068"/>
              <a:ext cx="850554" cy="369332"/>
            </a:xfrm>
            <a:prstGeom prst="rect">
              <a:avLst/>
            </a:prstGeom>
          </p:spPr>
          <p:style>
            <a:lnRef idx="2">
              <a:schemeClr val="accent5">
                <a:shade val="15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r>
                <a:rPr lang="en-US" noProof="0" dirty="0"/>
                <a:t>Stage I</a:t>
              </a:r>
            </a:p>
          </p:txBody>
        </p: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B968C5BB-18B1-64A8-48E5-6821C0B3E04B}"/>
                </a:ext>
              </a:extLst>
            </p:cNvPr>
            <p:cNvSpPr txBox="1"/>
            <p:nvPr/>
          </p:nvSpPr>
          <p:spPr>
            <a:xfrm>
              <a:off x="7735688" y="3172314"/>
              <a:ext cx="3864793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b="1" noProof="0" dirty="0"/>
                <a:t>CE</a:t>
              </a:r>
              <a:r>
                <a:rPr lang="en-US" sz="1000" noProof="0" dirty="0"/>
                <a:t>: extraction from ESS Linac, TL, LEMNB target, LEMMOND cavern</a:t>
              </a:r>
            </a:p>
            <a:p>
              <a:r>
                <a:rPr lang="en-US" sz="1000" b="1" noProof="0" dirty="0"/>
                <a:t>Inst</a:t>
              </a:r>
              <a:r>
                <a:rPr lang="en-US" sz="1000" noProof="0" dirty="0"/>
                <a:t> : includes ESS linac modifications to 28 Hz</a:t>
              </a:r>
            </a:p>
            <a:p>
              <a:r>
                <a:rPr lang="en-US" sz="1000" noProof="0" dirty="0"/>
                <a:t>Two interruptions to ESS: for CE and Linac modifications</a:t>
              </a:r>
            </a:p>
          </p:txBody>
        </p: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8CD8ACB7-2058-1F7C-50C7-9D24DA6F76BA}"/>
                </a:ext>
              </a:extLst>
            </p:cNvPr>
            <p:cNvCxnSpPr>
              <a:cxnSpLocks/>
            </p:cNvCxnSpPr>
            <p:nvPr/>
          </p:nvCxnSpPr>
          <p:spPr>
            <a:xfrm>
              <a:off x="5772344" y="3374474"/>
              <a:ext cx="0" cy="554946"/>
            </a:xfrm>
            <a:prstGeom prst="line">
              <a:avLst/>
            </a:prstGeom>
            <a:ln w="12700">
              <a:headEnd type="oval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3" name="Rectangle 102">
              <a:extLst>
                <a:ext uri="{FF2B5EF4-FFF2-40B4-BE49-F238E27FC236}">
                  <a16:creationId xmlns:a16="http://schemas.microsoft.com/office/drawing/2014/main" id="{BFA208DA-6747-581D-8EBA-5170F3268E45}"/>
                </a:ext>
              </a:extLst>
            </p:cNvPr>
            <p:cNvSpPr/>
            <p:nvPr/>
          </p:nvSpPr>
          <p:spPr>
            <a:xfrm>
              <a:off x="5779466" y="3483526"/>
              <a:ext cx="84188" cy="264842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noProof="0" dirty="0"/>
            </a:p>
          </p:txBody>
        </p:sp>
        <p:sp>
          <p:nvSpPr>
            <p:cNvPr id="104" name="4-point Star 103">
              <a:extLst>
                <a:ext uri="{FF2B5EF4-FFF2-40B4-BE49-F238E27FC236}">
                  <a16:creationId xmlns:a16="http://schemas.microsoft.com/office/drawing/2014/main" id="{AAF0F474-B9FB-9955-C3EB-F8B27350CD03}"/>
                </a:ext>
              </a:extLst>
            </p:cNvPr>
            <p:cNvSpPr/>
            <p:nvPr/>
          </p:nvSpPr>
          <p:spPr>
            <a:xfrm>
              <a:off x="6596077" y="3516141"/>
              <a:ext cx="152547" cy="152820"/>
            </a:xfrm>
            <a:prstGeom prst="star4">
              <a:avLst/>
            </a:prstGeom>
            <a:solidFill>
              <a:srgbClr val="FFFF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16FFA359-0B12-9C9C-2ECF-698D3F6AED1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674564" y="3381651"/>
              <a:ext cx="1410" cy="1573943"/>
            </a:xfrm>
            <a:prstGeom prst="line">
              <a:avLst/>
            </a:prstGeom>
            <a:ln w="12700">
              <a:headEnd type="oval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5847599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7A7603-63AD-12A8-0A14-3F85E6B3C2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ESS Facility Status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4CAB467-8FEB-74B4-415D-3B9C9102A5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/>
              <a:t>PRESENTATION TITLE/FOOTER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FFB94D-06DC-3DF2-7C11-4D9CA2EE2F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83078-D760-1647-8B80-66BA8B52336D}" type="slidenum">
              <a:rPr lang="sv-SE" smtClean="0"/>
              <a:t>11</a:t>
            </a:fld>
            <a:endParaRPr lang="sv-SE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7ED85737-45C0-3B53-B514-C2DEBC67EF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4400" y="3029769"/>
            <a:ext cx="7421639" cy="3333743"/>
          </a:xfrm>
        </p:spPr>
        <p:txBody>
          <a:bodyPr/>
          <a:lstStyle/>
          <a:p>
            <a:pPr lvl="1">
              <a:buFont typeface="Arial" panose="020B0604020202020204" pitchFamily="34" charset="0"/>
              <a:buChar char="•"/>
            </a:pPr>
            <a:r>
              <a:rPr lang="en-GB" dirty="0"/>
              <a:t>Accelerator has installed capacity for 2 MW beam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dirty="0"/>
              <a:t>6 extra cryomodules will bring it to 3 MW in the near future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b="1" dirty="0"/>
              <a:t>Plan for full design 5MW not defined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dirty="0"/>
              <a:t>Commissioning ongoing and power ramp-up and user operations to start end of 2027/start of 2028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dirty="0"/>
              <a:t>Max beam power so far: 1.3 kW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D62D6D0-C9B8-DA73-1883-4771E469BD3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Accelerator under commissioning now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B95CAC0-4654-69C5-B7A0-563DBB9019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96B66-0B3A-474C-9C9C-E4F07B1F5DAD}" type="datetime1">
              <a:rPr lang="sv-SE" smtClean="0"/>
              <a:t>2026-08-01</a:t>
            </a:fld>
            <a:endParaRPr lang="sv-SE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F002756-B4A6-4416-9E9B-9A4AC2508D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585" y="1354569"/>
            <a:ext cx="10787678" cy="149734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7D19EA9-6643-B9B5-CBEA-346B25DE001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303" r="12662" b="-2"/>
          <a:stretch>
            <a:fillRect/>
          </a:stretch>
        </p:blipFill>
        <p:spPr>
          <a:xfrm>
            <a:off x="8813494" y="2785689"/>
            <a:ext cx="3378506" cy="405470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640840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F430C1-7207-191E-6FBD-15E1A07DF2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AB274B-3597-BD1A-1FB9-58160E919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ESS Facility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23DEAF9-E07F-A120-1639-D59506BFD3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PRESENTATION TITLE/FOOTER</a:t>
            </a:r>
            <a:endParaRPr lang="sv-S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CF819A-CB59-BB6D-02DD-2F6EF04CA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83078-D760-1647-8B80-66BA8B52336D}" type="slidenum">
              <a:rPr lang="sv-SE" smtClean="0"/>
              <a:t>12</a:t>
            </a:fld>
            <a:endParaRPr lang="sv-SE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D53D7DD-133B-E6BF-7D44-C31DF99FAD8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Target and Instruments to come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BE0964A-A3F1-998A-DDD2-EB18118FDB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96B66-0B3A-474C-9C9C-E4F07B1F5DAD}" type="datetime1">
              <a:rPr lang="sv-SE" smtClean="0"/>
              <a:t>2026-08-01</a:t>
            </a:fld>
            <a:endParaRPr lang="sv-SE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FEFB0AA-5FAE-4661-0F99-F84FB4F4B2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219" y="1462733"/>
            <a:ext cx="9360001" cy="5129894"/>
          </a:xfrm>
          <a:prstGeom prst="rect">
            <a:avLst/>
          </a:prstGeom>
        </p:spPr>
      </p:pic>
      <p:sp>
        <p:nvSpPr>
          <p:cNvPr id="9" name="Content Placeholder 10">
            <a:extLst>
              <a:ext uri="{FF2B5EF4-FFF2-40B4-BE49-F238E27FC236}">
                <a16:creationId xmlns:a16="http://schemas.microsoft.com/office/drawing/2014/main" id="{CEC1D186-DA54-E681-2A71-9639D9C517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38063" y="2593231"/>
            <a:ext cx="2225408" cy="3333743"/>
          </a:xfrm>
        </p:spPr>
        <p:txBody>
          <a:bodyPr/>
          <a:lstStyle/>
          <a:p>
            <a:pPr lvl="1">
              <a:buFont typeface="Arial" panose="020B0604020202020204" pitchFamily="34" charset="0"/>
              <a:buChar char="•"/>
            </a:pPr>
            <a:r>
              <a:rPr lang="en-GB" dirty="0"/>
              <a:t>Moderator accident in Dec 2025 pushed schedule by 1 year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dirty="0"/>
              <a:t>6 instruments ready to receive neutron beam</a:t>
            </a:r>
          </a:p>
        </p:txBody>
      </p:sp>
    </p:spTree>
    <p:extLst>
      <p:ext uri="{BB962C8B-B14F-4D97-AF65-F5344CB8AC3E}">
        <p14:creationId xmlns:p14="http://schemas.microsoft.com/office/powerpoint/2010/main" val="20568128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0FA64A-11DB-05B1-E10B-FE00E00099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AD0550-6468-6E1A-A78E-E078B62221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ESS Facility Timeline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868F511-1424-F25E-DA89-178E7B887C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PRESENTATION TITLE/FOOTER</a:t>
            </a:r>
            <a:endParaRPr lang="sv-S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4C3324-5992-5D15-C970-2654E4946F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83078-D760-1647-8B80-66BA8B52336D}" type="slidenum">
              <a:rPr lang="sv-SE" smtClean="0"/>
              <a:t>13</a:t>
            </a:fld>
            <a:endParaRPr lang="sv-SE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B38EB94-23F7-89F5-4037-84578815FF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96B66-0B3A-474C-9C9C-E4F07B1F5DAD}" type="datetime1">
              <a:rPr lang="sv-SE" smtClean="0"/>
              <a:t>2026-08-01</a:t>
            </a:fld>
            <a:endParaRPr lang="sv-SE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B4DE517-BC3B-CFEF-03C5-7CAFA21E7619}"/>
              </a:ext>
            </a:extLst>
          </p:cNvPr>
          <p:cNvGrpSpPr/>
          <p:nvPr/>
        </p:nvGrpSpPr>
        <p:grpSpPr>
          <a:xfrm>
            <a:off x="215935" y="740143"/>
            <a:ext cx="11936871" cy="5938478"/>
            <a:chOff x="63500" y="183685"/>
            <a:chExt cx="11936871" cy="5938478"/>
          </a:xfrm>
        </p:grpSpPr>
        <p:sp>
          <p:nvSpPr>
            <p:cNvPr id="11" name="OTLSHAPE_SL_733c51fbfdc544b09e0f2ededd406fee_BackgroundRectangle">
              <a:extLst>
                <a:ext uri="{FF2B5EF4-FFF2-40B4-BE49-F238E27FC236}">
                  <a16:creationId xmlns:a16="http://schemas.microsoft.com/office/drawing/2014/main" id="{4F482C63-E94C-ACF9-52F6-EE2F6DE4FDE7}"/>
                </a:ext>
              </a:extLst>
            </p:cNvPr>
            <p:cNvSpPr/>
            <p:nvPr>
              <p:custDataLst>
                <p:tags r:id="rId1"/>
              </p:custDataLst>
            </p:nvPr>
          </p:nvSpPr>
          <p:spPr>
            <a:xfrm>
              <a:off x="63500" y="1660483"/>
              <a:ext cx="11531600" cy="872575"/>
            </a:xfrm>
            <a:prstGeom prst="rect">
              <a:avLst/>
            </a:prstGeom>
            <a:solidFill>
              <a:srgbClr val="A5A5A5">
                <a:alpha val="2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127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</a14:hiddenLine>
              </a:ext>
            </a:ex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OTLSHAPE_SL_87119cd15ad744db868d50ed7e2531f5_BackgroundRectangle">
              <a:extLst>
                <a:ext uri="{FF2B5EF4-FFF2-40B4-BE49-F238E27FC236}">
                  <a16:creationId xmlns:a16="http://schemas.microsoft.com/office/drawing/2014/main" id="{6F368206-DFA2-E6C4-40FC-6358CE72CF7E}"/>
                </a:ext>
              </a:extLst>
            </p:cNvPr>
            <p:cNvSpPr/>
            <p:nvPr>
              <p:custDataLst>
                <p:tags r:id="rId2"/>
              </p:custDataLst>
            </p:nvPr>
          </p:nvSpPr>
          <p:spPr>
            <a:xfrm>
              <a:off x="63500" y="2596558"/>
              <a:ext cx="11531600" cy="1862074"/>
            </a:xfrm>
            <a:prstGeom prst="rect">
              <a:avLst/>
            </a:prstGeom>
            <a:solidFill>
              <a:srgbClr val="A5A5A5">
                <a:alpha val="2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127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</a14:hiddenLine>
              </a:ext>
            </a:ex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OTLSHAPE_SL_da7baa47443f43e78de054ad7b8ab8bb_BackgroundRectangle">
              <a:extLst>
                <a:ext uri="{FF2B5EF4-FFF2-40B4-BE49-F238E27FC236}">
                  <a16:creationId xmlns:a16="http://schemas.microsoft.com/office/drawing/2014/main" id="{8A7E369F-B11F-00BC-6914-D8AA5AE67640}"/>
                </a:ext>
              </a:extLst>
            </p:cNvPr>
            <p:cNvSpPr/>
            <p:nvPr>
              <p:custDataLst>
                <p:tags r:id="rId3"/>
              </p:custDataLst>
            </p:nvPr>
          </p:nvSpPr>
          <p:spPr>
            <a:xfrm>
              <a:off x="63500" y="4522132"/>
              <a:ext cx="11531600" cy="663956"/>
            </a:xfrm>
            <a:prstGeom prst="rect">
              <a:avLst/>
            </a:prstGeom>
            <a:solidFill>
              <a:srgbClr val="A5A5A5">
                <a:alpha val="2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127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</a14:hiddenLine>
              </a:ext>
            </a:ex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OTLSHAPE_SL_8bc9fdc562674f80987309fc6f6dc0fe_BackgroundRectangle">
              <a:extLst>
                <a:ext uri="{FF2B5EF4-FFF2-40B4-BE49-F238E27FC236}">
                  <a16:creationId xmlns:a16="http://schemas.microsoft.com/office/drawing/2014/main" id="{F5C33C7F-B0EB-8A73-BC22-0A8A1523A17B}"/>
                </a:ext>
              </a:extLst>
            </p:cNvPr>
            <p:cNvSpPr/>
            <p:nvPr>
              <p:custDataLst>
                <p:tags r:id="rId4"/>
              </p:custDataLst>
            </p:nvPr>
          </p:nvSpPr>
          <p:spPr>
            <a:xfrm>
              <a:off x="63500" y="5249588"/>
              <a:ext cx="11531600" cy="872575"/>
            </a:xfrm>
            <a:prstGeom prst="rect">
              <a:avLst/>
            </a:prstGeom>
            <a:solidFill>
              <a:srgbClr val="A5A5A5">
                <a:alpha val="2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127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</a14:hiddenLine>
              </a:ext>
            </a:ex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15" name="OTLSHAPE_M_f813f45f02594214b54f5512f5700ae0_Connector1">
              <a:extLst>
                <a:ext uri="{FF2B5EF4-FFF2-40B4-BE49-F238E27FC236}">
                  <a16:creationId xmlns:a16="http://schemas.microsoft.com/office/drawing/2014/main" id="{553A9F32-7A3A-9897-AD73-02628D4AAD9A}"/>
                </a:ext>
              </a:extLst>
            </p:cNvPr>
            <p:cNvCxnSpPr/>
            <p:nvPr>
              <p:custDataLst>
                <p:tags r:id="rId5"/>
              </p:custDataLst>
            </p:nvPr>
          </p:nvCxnSpPr>
          <p:spPr>
            <a:xfrm>
              <a:off x="10728628" y="321056"/>
              <a:ext cx="0" cy="442172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alpha val="49804"/>
                </a:srgbClr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</p:cxnSp>
        <p:sp>
          <p:nvSpPr>
            <p:cNvPr id="16" name="OTLSHAPE_TB_00000000000000000000000000000000_ScaleContainer">
              <a:extLst>
                <a:ext uri="{FF2B5EF4-FFF2-40B4-BE49-F238E27FC236}">
                  <a16:creationId xmlns:a16="http://schemas.microsoft.com/office/drawing/2014/main" id="{9125BD2D-F4E4-D138-16DB-9E25D9FC94A7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1478111" y="763228"/>
              <a:ext cx="10287000" cy="381000"/>
            </a:xfrm>
            <a:prstGeom prst="roundRect">
              <a:avLst>
                <a:gd name="adj" fmla="val 100000"/>
              </a:avLst>
            </a:prstGeom>
            <a:gradFill flip="none" rotWithShape="1">
              <a:gsLst>
                <a:gs pos="0">
                  <a:srgbClr val="44546A"/>
                </a:gs>
                <a:gs pos="100000">
                  <a:srgbClr val="44546A"/>
                </a:gs>
              </a:gsLst>
              <a:lin ang="5400000" scaled="1"/>
              <a:tileRect/>
            </a:gradFill>
            <a:ln w="12700" cap="flat" cmpd="sng" algn="ctr">
              <a:noFill/>
              <a:prstDash val="solid"/>
              <a:miter lim="800000"/>
            </a:ln>
            <a:effectLst/>
            <a:scene3d>
              <a:camera prst="orthographicFront"/>
              <a:lightRig rig="threePt" dir="t">
                <a:rot lat="0" lon="0" rev="8700000"/>
              </a:lightRig>
            </a:scene3d>
            <a:sp3d>
              <a:bevelT w="165100" h="19050"/>
            </a:sp3d>
            <a:extLst>
              <a:ext uri="{91240B29-F687-4F45-9708-019B960494DF}">
                <a14:hiddenLine xmlns:a14="http://schemas.microsoft.com/office/drawing/2010/main" w="127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</a14:hiddenLine>
              </a:ext>
            </a:ex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OTLSHAPE_SL_733c51fbfdc544b09e0f2ededd406fee_HeaderRectangle">
              <a:extLst>
                <a:ext uri="{FF2B5EF4-FFF2-40B4-BE49-F238E27FC236}">
                  <a16:creationId xmlns:a16="http://schemas.microsoft.com/office/drawing/2014/main" id="{5E7BD43F-FA91-B3DC-F270-7E88ABEBBDCA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63500" y="1660483"/>
              <a:ext cx="1460500" cy="872575"/>
            </a:xfrm>
            <a:prstGeom prst="rect">
              <a:avLst/>
            </a:prstGeom>
            <a:solidFill>
              <a:srgbClr val="ED7D31"/>
            </a:solidFill>
            <a:ln w="12700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127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</a14:hiddenLine>
              </a:ext>
            </a:ex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OTLSHAPE_SL_87119cd15ad744db868d50ed7e2531f5_HeaderRectangle">
              <a:extLst>
                <a:ext uri="{FF2B5EF4-FFF2-40B4-BE49-F238E27FC236}">
                  <a16:creationId xmlns:a16="http://schemas.microsoft.com/office/drawing/2014/main" id="{8110733C-1D78-9E27-5E80-06802DB2D251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63500" y="2596558"/>
              <a:ext cx="1460500" cy="1862074"/>
            </a:xfrm>
            <a:prstGeom prst="rect">
              <a:avLst/>
            </a:prstGeom>
            <a:solidFill>
              <a:srgbClr val="5B9BD5"/>
            </a:solidFill>
            <a:ln w="12700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127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</a14:hiddenLine>
              </a:ext>
            </a:ex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OTLSHAPE_SL_da7baa47443f43e78de054ad7b8ab8bb_HeaderRectangle">
              <a:extLst>
                <a:ext uri="{FF2B5EF4-FFF2-40B4-BE49-F238E27FC236}">
                  <a16:creationId xmlns:a16="http://schemas.microsoft.com/office/drawing/2014/main" id="{E5C5B0EC-F7CF-4D1F-EC98-551969D11096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63500" y="4522132"/>
              <a:ext cx="1460500" cy="663956"/>
            </a:xfrm>
            <a:prstGeom prst="rect">
              <a:avLst/>
            </a:prstGeom>
            <a:solidFill>
              <a:srgbClr val="44546A"/>
            </a:solidFill>
            <a:ln w="12700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127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</a14:hiddenLine>
              </a:ext>
            </a:ex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OTLSHAPE_SL_8bc9fdc562674f80987309fc6f6dc0fe_HeaderRectangle">
              <a:extLst>
                <a:ext uri="{FF2B5EF4-FFF2-40B4-BE49-F238E27FC236}">
                  <a16:creationId xmlns:a16="http://schemas.microsoft.com/office/drawing/2014/main" id="{E1E20388-E6F3-3171-2E44-F46062688920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63500" y="5249588"/>
              <a:ext cx="1460500" cy="872575"/>
            </a:xfrm>
            <a:prstGeom prst="rect">
              <a:avLst/>
            </a:prstGeom>
            <a:solidFill>
              <a:srgbClr val="FEBA0A"/>
            </a:solidFill>
            <a:ln w="12700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127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</a14:hiddenLine>
              </a:ext>
            </a:ex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21" name="OTLSHAPE_G_00000000000000000000000000000000_ShapeBelow0">
              <a:extLst>
                <a:ext uri="{FF2B5EF4-FFF2-40B4-BE49-F238E27FC236}">
                  <a16:creationId xmlns:a16="http://schemas.microsoft.com/office/drawing/2014/main" id="{42C9C3B4-CFD9-A284-235B-237BF6FA5BD6}"/>
                </a:ext>
              </a:extLst>
            </p:cNvPr>
            <p:cNvCxnSpPr/>
            <p:nvPr>
              <p:custDataLst>
                <p:tags r:id="rId11"/>
              </p:custDataLst>
            </p:nvPr>
          </p:nvCxnSpPr>
          <p:spPr>
            <a:xfrm>
              <a:off x="2488411" y="1144228"/>
              <a:ext cx="0" cy="4977935"/>
            </a:xfrm>
            <a:prstGeom prst="line">
              <a:avLst/>
            </a:prstGeom>
            <a:noFill/>
            <a:ln w="9525" cap="flat" cmpd="sng" algn="ctr">
              <a:solidFill>
                <a:srgbClr val="5B9BD5">
                  <a:alpha val="14902"/>
                </a:srgbClr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</p:cxnSp>
        <p:cxnSp>
          <p:nvCxnSpPr>
            <p:cNvPr id="22" name="OTLSHAPE_G_00000000000000000000000000000000_ShapeBelow1">
              <a:extLst>
                <a:ext uri="{FF2B5EF4-FFF2-40B4-BE49-F238E27FC236}">
                  <a16:creationId xmlns:a16="http://schemas.microsoft.com/office/drawing/2014/main" id="{53CECD1D-CE69-8B9F-6547-875CBCD568A4}"/>
                </a:ext>
              </a:extLst>
            </p:cNvPr>
            <p:cNvCxnSpPr/>
            <p:nvPr>
              <p:custDataLst>
                <p:tags r:id="rId12"/>
              </p:custDataLst>
            </p:nvPr>
          </p:nvCxnSpPr>
          <p:spPr>
            <a:xfrm>
              <a:off x="3306346" y="1144228"/>
              <a:ext cx="0" cy="4977935"/>
            </a:xfrm>
            <a:prstGeom prst="line">
              <a:avLst/>
            </a:prstGeom>
            <a:noFill/>
            <a:ln w="9525" cap="flat" cmpd="sng" algn="ctr">
              <a:solidFill>
                <a:srgbClr val="5B9BD5">
                  <a:alpha val="14902"/>
                </a:srgbClr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</p:cxnSp>
        <p:cxnSp>
          <p:nvCxnSpPr>
            <p:cNvPr id="23" name="OTLSHAPE_G_00000000000000000000000000000000_ShapeBelow2">
              <a:extLst>
                <a:ext uri="{FF2B5EF4-FFF2-40B4-BE49-F238E27FC236}">
                  <a16:creationId xmlns:a16="http://schemas.microsoft.com/office/drawing/2014/main" id="{FE645899-645B-2578-606F-14DEDACEA402}"/>
                </a:ext>
              </a:extLst>
            </p:cNvPr>
            <p:cNvCxnSpPr/>
            <p:nvPr>
              <p:custDataLst>
                <p:tags r:id="rId13"/>
              </p:custDataLst>
            </p:nvPr>
          </p:nvCxnSpPr>
          <p:spPr>
            <a:xfrm>
              <a:off x="4151547" y="1144228"/>
              <a:ext cx="0" cy="4977935"/>
            </a:xfrm>
            <a:prstGeom prst="line">
              <a:avLst/>
            </a:prstGeom>
            <a:noFill/>
            <a:ln w="9525" cap="flat" cmpd="sng" algn="ctr">
              <a:solidFill>
                <a:srgbClr val="5B9BD5">
                  <a:alpha val="14902"/>
                </a:srgbClr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</p:cxnSp>
        <p:cxnSp>
          <p:nvCxnSpPr>
            <p:cNvPr id="24" name="OTLSHAPE_G_00000000000000000000000000000000_ShapeBelow3">
              <a:extLst>
                <a:ext uri="{FF2B5EF4-FFF2-40B4-BE49-F238E27FC236}">
                  <a16:creationId xmlns:a16="http://schemas.microsoft.com/office/drawing/2014/main" id="{F159226C-1DED-2FA1-AFCC-23A5AE94D899}"/>
                </a:ext>
              </a:extLst>
            </p:cNvPr>
            <p:cNvCxnSpPr/>
            <p:nvPr>
              <p:custDataLst>
                <p:tags r:id="rId14"/>
              </p:custDataLst>
            </p:nvPr>
          </p:nvCxnSpPr>
          <p:spPr>
            <a:xfrm>
              <a:off x="4969482" y="1144228"/>
              <a:ext cx="0" cy="4977935"/>
            </a:xfrm>
            <a:prstGeom prst="line">
              <a:avLst/>
            </a:prstGeom>
            <a:noFill/>
            <a:ln w="9525" cap="flat" cmpd="sng" algn="ctr">
              <a:solidFill>
                <a:srgbClr val="5B9BD5">
                  <a:alpha val="14902"/>
                </a:srgbClr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</p:cxnSp>
        <p:cxnSp>
          <p:nvCxnSpPr>
            <p:cNvPr id="25" name="OTLSHAPE_G_00000000000000000000000000000000_ShapeBelow4">
              <a:extLst>
                <a:ext uri="{FF2B5EF4-FFF2-40B4-BE49-F238E27FC236}">
                  <a16:creationId xmlns:a16="http://schemas.microsoft.com/office/drawing/2014/main" id="{2BC0C1A0-DDB8-3DCB-6AC1-81229CCFEEDB}"/>
                </a:ext>
              </a:extLst>
            </p:cNvPr>
            <p:cNvCxnSpPr/>
            <p:nvPr>
              <p:custDataLst>
                <p:tags r:id="rId15"/>
              </p:custDataLst>
            </p:nvPr>
          </p:nvCxnSpPr>
          <p:spPr>
            <a:xfrm>
              <a:off x="5814682" y="1144228"/>
              <a:ext cx="0" cy="4977935"/>
            </a:xfrm>
            <a:prstGeom prst="line">
              <a:avLst/>
            </a:prstGeom>
            <a:noFill/>
            <a:ln w="9525" cap="flat" cmpd="sng" algn="ctr">
              <a:solidFill>
                <a:srgbClr val="5B9BD5">
                  <a:alpha val="14902"/>
                </a:srgbClr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</p:cxnSp>
        <p:cxnSp>
          <p:nvCxnSpPr>
            <p:cNvPr id="26" name="OTLSHAPE_G_00000000000000000000000000000000_ShapeBelow5">
              <a:extLst>
                <a:ext uri="{FF2B5EF4-FFF2-40B4-BE49-F238E27FC236}">
                  <a16:creationId xmlns:a16="http://schemas.microsoft.com/office/drawing/2014/main" id="{7437CC9F-A04F-D7E9-2629-DA16F1964FF4}"/>
                </a:ext>
              </a:extLst>
            </p:cNvPr>
            <p:cNvCxnSpPr/>
            <p:nvPr>
              <p:custDataLst>
                <p:tags r:id="rId16"/>
              </p:custDataLst>
            </p:nvPr>
          </p:nvCxnSpPr>
          <p:spPr>
            <a:xfrm>
              <a:off x="6659883" y="1144228"/>
              <a:ext cx="0" cy="4977935"/>
            </a:xfrm>
            <a:prstGeom prst="line">
              <a:avLst/>
            </a:prstGeom>
            <a:noFill/>
            <a:ln w="9525" cap="flat" cmpd="sng" algn="ctr">
              <a:solidFill>
                <a:srgbClr val="5B9BD5">
                  <a:alpha val="14902"/>
                </a:srgbClr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</p:cxnSp>
        <p:cxnSp>
          <p:nvCxnSpPr>
            <p:cNvPr id="27" name="OTLSHAPE_G_00000000000000000000000000000000_ShapeBelow6">
              <a:extLst>
                <a:ext uri="{FF2B5EF4-FFF2-40B4-BE49-F238E27FC236}">
                  <a16:creationId xmlns:a16="http://schemas.microsoft.com/office/drawing/2014/main" id="{54F87507-104E-5CD5-D9C4-82109BBB0041}"/>
                </a:ext>
              </a:extLst>
            </p:cNvPr>
            <p:cNvCxnSpPr/>
            <p:nvPr>
              <p:custDataLst>
                <p:tags r:id="rId17"/>
              </p:custDataLst>
            </p:nvPr>
          </p:nvCxnSpPr>
          <p:spPr>
            <a:xfrm>
              <a:off x="7477818" y="1144228"/>
              <a:ext cx="0" cy="4977935"/>
            </a:xfrm>
            <a:prstGeom prst="line">
              <a:avLst/>
            </a:prstGeom>
            <a:noFill/>
            <a:ln w="9525" cap="flat" cmpd="sng" algn="ctr">
              <a:solidFill>
                <a:srgbClr val="5B9BD5">
                  <a:alpha val="14902"/>
                </a:srgbClr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</p:cxnSp>
        <p:cxnSp>
          <p:nvCxnSpPr>
            <p:cNvPr id="28" name="OTLSHAPE_G_00000000000000000000000000000000_ShapeBelow7">
              <a:extLst>
                <a:ext uri="{FF2B5EF4-FFF2-40B4-BE49-F238E27FC236}">
                  <a16:creationId xmlns:a16="http://schemas.microsoft.com/office/drawing/2014/main" id="{DF6EA436-C04E-BDBD-2DB0-03EBB0C9B398}"/>
                </a:ext>
              </a:extLst>
            </p:cNvPr>
            <p:cNvCxnSpPr/>
            <p:nvPr>
              <p:custDataLst>
                <p:tags r:id="rId18"/>
              </p:custDataLst>
            </p:nvPr>
          </p:nvCxnSpPr>
          <p:spPr>
            <a:xfrm>
              <a:off x="8323018" y="1144228"/>
              <a:ext cx="0" cy="4977935"/>
            </a:xfrm>
            <a:prstGeom prst="line">
              <a:avLst/>
            </a:prstGeom>
            <a:noFill/>
            <a:ln w="9525" cap="flat" cmpd="sng" algn="ctr">
              <a:solidFill>
                <a:srgbClr val="5B9BD5">
                  <a:alpha val="14902"/>
                </a:srgbClr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</p:cxnSp>
        <p:cxnSp>
          <p:nvCxnSpPr>
            <p:cNvPr id="29" name="OTLSHAPE_G_00000000000000000000000000000000_ShapeBelow8">
              <a:extLst>
                <a:ext uri="{FF2B5EF4-FFF2-40B4-BE49-F238E27FC236}">
                  <a16:creationId xmlns:a16="http://schemas.microsoft.com/office/drawing/2014/main" id="{E53CD912-FA0C-C708-7AD5-AFF9BCECA196}"/>
                </a:ext>
              </a:extLst>
            </p:cNvPr>
            <p:cNvCxnSpPr/>
            <p:nvPr>
              <p:custDataLst>
                <p:tags r:id="rId19"/>
              </p:custDataLst>
            </p:nvPr>
          </p:nvCxnSpPr>
          <p:spPr>
            <a:xfrm>
              <a:off x="9140954" y="1144228"/>
              <a:ext cx="0" cy="4977935"/>
            </a:xfrm>
            <a:prstGeom prst="line">
              <a:avLst/>
            </a:prstGeom>
            <a:noFill/>
            <a:ln w="9525" cap="flat" cmpd="sng" algn="ctr">
              <a:solidFill>
                <a:srgbClr val="5B9BD5">
                  <a:alpha val="14902"/>
                </a:srgbClr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</p:cxnSp>
        <p:cxnSp>
          <p:nvCxnSpPr>
            <p:cNvPr id="30" name="OTLSHAPE_G_00000000000000000000000000000000_ShapeBelow9">
              <a:extLst>
                <a:ext uri="{FF2B5EF4-FFF2-40B4-BE49-F238E27FC236}">
                  <a16:creationId xmlns:a16="http://schemas.microsoft.com/office/drawing/2014/main" id="{85E748B2-0DDD-472A-5C39-720885C685A7}"/>
                </a:ext>
              </a:extLst>
            </p:cNvPr>
            <p:cNvCxnSpPr/>
            <p:nvPr>
              <p:custDataLst>
                <p:tags r:id="rId20"/>
              </p:custDataLst>
            </p:nvPr>
          </p:nvCxnSpPr>
          <p:spPr>
            <a:xfrm>
              <a:off x="9986155" y="1144228"/>
              <a:ext cx="0" cy="4977935"/>
            </a:xfrm>
            <a:prstGeom prst="line">
              <a:avLst/>
            </a:prstGeom>
            <a:noFill/>
            <a:ln w="9525" cap="flat" cmpd="sng" algn="ctr">
              <a:solidFill>
                <a:srgbClr val="5B9BD5">
                  <a:alpha val="14902"/>
                </a:srgbClr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</p:cxnSp>
        <p:cxnSp>
          <p:nvCxnSpPr>
            <p:cNvPr id="31" name="OTLSHAPE_G_00000000000000000000000000000000_ShapeBelow10">
              <a:extLst>
                <a:ext uri="{FF2B5EF4-FFF2-40B4-BE49-F238E27FC236}">
                  <a16:creationId xmlns:a16="http://schemas.microsoft.com/office/drawing/2014/main" id="{553D44FA-8F90-35E0-279B-11336D40C3D5}"/>
                </a:ext>
              </a:extLst>
            </p:cNvPr>
            <p:cNvCxnSpPr/>
            <p:nvPr>
              <p:custDataLst>
                <p:tags r:id="rId21"/>
              </p:custDataLst>
            </p:nvPr>
          </p:nvCxnSpPr>
          <p:spPr>
            <a:xfrm>
              <a:off x="10831354" y="1144228"/>
              <a:ext cx="0" cy="4977935"/>
            </a:xfrm>
            <a:prstGeom prst="line">
              <a:avLst/>
            </a:prstGeom>
            <a:noFill/>
            <a:ln w="9525" cap="flat" cmpd="sng" algn="ctr">
              <a:solidFill>
                <a:srgbClr val="5B9BD5">
                  <a:alpha val="14902"/>
                </a:srgbClr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</p:cxnSp>
        <p:sp>
          <p:nvSpPr>
            <p:cNvPr id="32" name="OTLSHAPE_SLT_4027d877fd7c4b8ba1d04201ed2c6aad_Shape">
              <a:extLst>
                <a:ext uri="{FF2B5EF4-FFF2-40B4-BE49-F238E27FC236}">
                  <a16:creationId xmlns:a16="http://schemas.microsoft.com/office/drawing/2014/main" id="{E3A008A0-A58A-5091-79E2-42979436656E}"/>
                </a:ext>
              </a:extLst>
            </p:cNvPr>
            <p:cNvSpPr/>
            <p:nvPr>
              <p:custDataLst>
                <p:tags r:id="rId22"/>
              </p:custDataLst>
            </p:nvPr>
          </p:nvSpPr>
          <p:spPr>
            <a:xfrm>
              <a:off x="5051276" y="3020060"/>
              <a:ext cx="825500" cy="127000"/>
            </a:xfrm>
            <a:prstGeom prst="roundRect">
              <a:avLst/>
            </a:prstGeom>
            <a:solidFill>
              <a:srgbClr val="44546A"/>
            </a:solidFill>
            <a:ln w="12700" cap="flat" cmpd="sng" algn="ctr">
              <a:noFill/>
              <a:prstDash val="solid"/>
              <a:miter lim="800000"/>
            </a:ln>
            <a:effectLst/>
            <a:scene3d>
              <a:camera prst="orthographicFront"/>
              <a:lightRig rig="balanced" dir="t">
                <a:rot lat="0" lon="0" rev="8700000"/>
              </a:lightRig>
            </a:scene3d>
            <a:sp3d>
              <a:bevelT w="165100" h="12700"/>
            </a:sp3d>
            <a:extLst>
              <a:ext uri="{91240B29-F687-4F45-9708-019B960494DF}">
                <a14:hiddenLine xmlns:a14="http://schemas.microsoft.com/office/drawing/2010/main" w="127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</a14:hiddenLine>
              </a:ext>
            </a:ex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OTLSHAPE_SLT_451bb32cf817449aafc3f3a5cd5bff4c_Shape">
              <a:extLst>
                <a:ext uri="{FF2B5EF4-FFF2-40B4-BE49-F238E27FC236}">
                  <a16:creationId xmlns:a16="http://schemas.microsoft.com/office/drawing/2014/main" id="{BB68A224-EA72-0CCF-9176-AAC2678F906F}"/>
                </a:ext>
              </a:extLst>
            </p:cNvPr>
            <p:cNvSpPr/>
            <p:nvPr>
              <p:custDataLst>
                <p:tags r:id="rId23"/>
              </p:custDataLst>
            </p:nvPr>
          </p:nvSpPr>
          <p:spPr>
            <a:xfrm>
              <a:off x="1670475" y="2789682"/>
              <a:ext cx="3390900" cy="170519"/>
            </a:xfrm>
            <a:prstGeom prst="roundRect">
              <a:avLst/>
            </a:prstGeom>
            <a:solidFill>
              <a:srgbClr val="ED7D31"/>
            </a:solidFill>
            <a:ln w="12700" cap="flat" cmpd="sng" algn="ctr">
              <a:noFill/>
              <a:prstDash val="solid"/>
              <a:miter lim="800000"/>
            </a:ln>
            <a:effectLst/>
            <a:scene3d>
              <a:camera prst="orthographicFront"/>
              <a:lightRig rig="balanced" dir="t">
                <a:rot lat="0" lon="0" rev="8700000"/>
              </a:lightRig>
            </a:scene3d>
            <a:sp3d>
              <a:bevelT w="165100" h="12700"/>
            </a:sp3d>
            <a:extLst>
              <a:ext uri="{91240B29-F687-4F45-9708-019B960494DF}">
                <a14:hiddenLine xmlns:a14="http://schemas.microsoft.com/office/drawing/2010/main" w="127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</a14:hiddenLine>
              </a:ext>
            </a:ex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OTLSHAPE_SLT_e78f50f47e7d4f57aca0ba05eeb691dd_Shape">
              <a:extLst>
                <a:ext uri="{FF2B5EF4-FFF2-40B4-BE49-F238E27FC236}">
                  <a16:creationId xmlns:a16="http://schemas.microsoft.com/office/drawing/2014/main" id="{2D63F941-3668-F1DE-4A10-286929822BFA}"/>
                </a:ext>
              </a:extLst>
            </p:cNvPr>
            <p:cNvSpPr/>
            <p:nvPr>
              <p:custDataLst>
                <p:tags r:id="rId24"/>
              </p:custDataLst>
            </p:nvPr>
          </p:nvSpPr>
          <p:spPr>
            <a:xfrm>
              <a:off x="3006437" y="4581991"/>
              <a:ext cx="139700" cy="127000"/>
            </a:xfrm>
            <a:prstGeom prst="roundRect">
              <a:avLst/>
            </a:prstGeom>
            <a:solidFill>
              <a:srgbClr val="44546A"/>
            </a:solidFill>
            <a:ln w="12700" cap="flat" cmpd="sng" algn="ctr">
              <a:noFill/>
              <a:prstDash val="solid"/>
              <a:miter lim="800000"/>
            </a:ln>
            <a:effectLst/>
            <a:scene3d>
              <a:camera prst="orthographicFront"/>
              <a:lightRig rig="balanced" dir="t">
                <a:rot lat="0" lon="0" rev="8700000"/>
              </a:lightRig>
            </a:scene3d>
            <a:sp3d>
              <a:bevelT w="165100" h="12700"/>
            </a:sp3d>
            <a:extLst>
              <a:ext uri="{91240B29-F687-4F45-9708-019B960494DF}">
                <a14:hiddenLine xmlns:a14="http://schemas.microsoft.com/office/drawing/2010/main" w="127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</a14:hiddenLine>
              </a:ext>
            </a:ex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OTLSHAPE_SLT_4332fc12089c4e959caebe1c8c4332bf_Shape">
              <a:extLst>
                <a:ext uri="{FF2B5EF4-FFF2-40B4-BE49-F238E27FC236}">
                  <a16:creationId xmlns:a16="http://schemas.microsoft.com/office/drawing/2014/main" id="{92A9C306-72F1-9CBF-2DCB-7BC7DA8A0BB9}"/>
                </a:ext>
              </a:extLst>
            </p:cNvPr>
            <p:cNvSpPr/>
            <p:nvPr>
              <p:custDataLst>
                <p:tags r:id="rId25"/>
              </p:custDataLst>
            </p:nvPr>
          </p:nvSpPr>
          <p:spPr>
            <a:xfrm>
              <a:off x="6632618" y="3624157"/>
              <a:ext cx="2628900" cy="170519"/>
            </a:xfrm>
            <a:prstGeom prst="roundRect">
              <a:avLst/>
            </a:prstGeom>
            <a:solidFill>
              <a:srgbClr val="ED7D31"/>
            </a:solidFill>
            <a:ln w="12700" cap="flat" cmpd="sng" algn="ctr">
              <a:noFill/>
              <a:prstDash val="solid"/>
              <a:miter lim="800000"/>
            </a:ln>
            <a:effectLst/>
            <a:scene3d>
              <a:camera prst="orthographicFront"/>
              <a:lightRig rig="balanced" dir="t">
                <a:rot lat="0" lon="0" rev="8700000"/>
              </a:lightRig>
            </a:scene3d>
            <a:sp3d>
              <a:bevelT w="165100" h="12700"/>
            </a:sp3d>
            <a:extLst>
              <a:ext uri="{91240B29-F687-4F45-9708-019B960494DF}">
                <a14:hiddenLine xmlns:a14="http://schemas.microsoft.com/office/drawing/2010/main" w="127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</a14:hiddenLine>
              </a:ext>
            </a:ex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OTLSHAPE_SLT_33e23f717170468c85399069c33b438c_Shape">
              <a:extLst>
                <a:ext uri="{FF2B5EF4-FFF2-40B4-BE49-F238E27FC236}">
                  <a16:creationId xmlns:a16="http://schemas.microsoft.com/office/drawing/2014/main" id="{6C969482-5A25-7AC9-5184-12345ED34BC0}"/>
                </a:ext>
              </a:extLst>
            </p:cNvPr>
            <p:cNvSpPr/>
            <p:nvPr>
              <p:custDataLst>
                <p:tags r:id="rId26"/>
              </p:custDataLst>
            </p:nvPr>
          </p:nvSpPr>
          <p:spPr>
            <a:xfrm>
              <a:off x="2515675" y="1720342"/>
              <a:ext cx="139700" cy="127000"/>
            </a:xfrm>
            <a:prstGeom prst="roundRect">
              <a:avLst/>
            </a:prstGeom>
            <a:solidFill>
              <a:srgbClr val="4EA72E"/>
            </a:solidFill>
            <a:ln w="12700" cap="flat" cmpd="sng" algn="ctr">
              <a:noFill/>
              <a:prstDash val="solid"/>
              <a:miter lim="800000"/>
            </a:ln>
            <a:effectLst/>
            <a:scene3d>
              <a:camera prst="orthographicFront"/>
              <a:lightRig rig="balanced" dir="t">
                <a:rot lat="0" lon="0" rev="8700000"/>
              </a:lightRig>
            </a:scene3d>
            <a:sp3d>
              <a:bevelT w="165100" h="12700"/>
            </a:sp3d>
            <a:extLst>
              <a:ext uri="{91240B29-F687-4F45-9708-019B960494DF}">
                <a14:hiddenLine xmlns:a14="http://schemas.microsoft.com/office/drawing/2010/main" w="127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</a14:hiddenLine>
              </a:ext>
            </a:ex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OTLSHAPE_SLT_f0d40a4f5eed44759d945c8dc636e9ea_Shape">
              <a:extLst>
                <a:ext uri="{FF2B5EF4-FFF2-40B4-BE49-F238E27FC236}">
                  <a16:creationId xmlns:a16="http://schemas.microsoft.com/office/drawing/2014/main" id="{F53F8E93-23DC-50DA-6B72-5A5A7B94B0F8}"/>
                </a:ext>
              </a:extLst>
            </p:cNvPr>
            <p:cNvSpPr/>
            <p:nvPr>
              <p:custDataLst>
                <p:tags r:id="rId27"/>
              </p:custDataLst>
            </p:nvPr>
          </p:nvSpPr>
          <p:spPr>
            <a:xfrm>
              <a:off x="3279082" y="1720342"/>
              <a:ext cx="114300" cy="127000"/>
            </a:xfrm>
            <a:prstGeom prst="roundRect">
              <a:avLst/>
            </a:prstGeom>
            <a:solidFill>
              <a:srgbClr val="4EA72E"/>
            </a:solidFill>
            <a:ln w="12700" cap="flat" cmpd="sng" algn="ctr">
              <a:noFill/>
              <a:prstDash val="solid"/>
              <a:miter lim="800000"/>
            </a:ln>
            <a:effectLst/>
            <a:scene3d>
              <a:camera prst="orthographicFront"/>
              <a:lightRig rig="balanced" dir="t">
                <a:rot lat="0" lon="0" rev="8700000"/>
              </a:lightRig>
            </a:scene3d>
            <a:sp3d>
              <a:bevelT w="165100" h="12700"/>
            </a:sp3d>
            <a:extLst>
              <a:ext uri="{91240B29-F687-4F45-9708-019B960494DF}">
                <a14:hiddenLine xmlns:a14="http://schemas.microsoft.com/office/drawing/2010/main" w="127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</a14:hiddenLine>
              </a:ext>
            </a:ex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OTLSHAPE_SLT_e30728eb653a410988196e722bfb6ec8_Shape">
              <a:extLst>
                <a:ext uri="{FF2B5EF4-FFF2-40B4-BE49-F238E27FC236}">
                  <a16:creationId xmlns:a16="http://schemas.microsoft.com/office/drawing/2014/main" id="{152FCCE2-6B26-AE45-D3D5-669EAFDD4BB4}"/>
                </a:ext>
              </a:extLst>
            </p:cNvPr>
            <p:cNvSpPr/>
            <p:nvPr>
              <p:custDataLst>
                <p:tags r:id="rId28"/>
              </p:custDataLst>
            </p:nvPr>
          </p:nvSpPr>
          <p:spPr>
            <a:xfrm>
              <a:off x="3660785" y="1928961"/>
              <a:ext cx="114300" cy="127000"/>
            </a:xfrm>
            <a:prstGeom prst="roundRect">
              <a:avLst/>
            </a:prstGeom>
            <a:solidFill>
              <a:srgbClr val="4EA72E"/>
            </a:solidFill>
            <a:ln w="12700" cap="flat" cmpd="sng" algn="ctr">
              <a:noFill/>
              <a:prstDash val="solid"/>
              <a:miter lim="800000"/>
            </a:ln>
            <a:effectLst/>
            <a:scene3d>
              <a:camera prst="orthographicFront"/>
              <a:lightRig rig="balanced" dir="t">
                <a:rot lat="0" lon="0" rev="8700000"/>
              </a:lightRig>
            </a:scene3d>
            <a:sp3d>
              <a:bevelT w="165100" h="12700"/>
            </a:sp3d>
            <a:extLst>
              <a:ext uri="{91240B29-F687-4F45-9708-019B960494DF}">
                <a14:hiddenLine xmlns:a14="http://schemas.microsoft.com/office/drawing/2010/main" w="127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</a14:hiddenLine>
              </a:ext>
            </a:ex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OTLSHAPE_SLT_3a776f33868e40ab8eb868ffcdaf5872_Shape">
              <a:extLst>
                <a:ext uri="{FF2B5EF4-FFF2-40B4-BE49-F238E27FC236}">
                  <a16:creationId xmlns:a16="http://schemas.microsoft.com/office/drawing/2014/main" id="{663F59C8-FD36-E9F7-F96B-EC50DC77F025}"/>
                </a:ext>
              </a:extLst>
            </p:cNvPr>
            <p:cNvSpPr/>
            <p:nvPr>
              <p:custDataLst>
                <p:tags r:id="rId29"/>
              </p:custDataLst>
            </p:nvPr>
          </p:nvSpPr>
          <p:spPr>
            <a:xfrm>
              <a:off x="4260605" y="2137580"/>
              <a:ext cx="88900" cy="127000"/>
            </a:xfrm>
            <a:prstGeom prst="roundRect">
              <a:avLst/>
            </a:prstGeom>
            <a:solidFill>
              <a:srgbClr val="4EA72E"/>
            </a:solidFill>
            <a:ln w="12700" cap="flat" cmpd="sng" algn="ctr">
              <a:noFill/>
              <a:prstDash val="solid"/>
              <a:miter lim="800000"/>
            </a:ln>
            <a:effectLst/>
            <a:scene3d>
              <a:camera prst="orthographicFront"/>
              <a:lightRig rig="balanced" dir="t">
                <a:rot lat="0" lon="0" rev="8700000"/>
              </a:lightRig>
            </a:scene3d>
            <a:sp3d>
              <a:bevelT w="165100" h="12700"/>
            </a:sp3d>
            <a:extLst>
              <a:ext uri="{91240B29-F687-4F45-9708-019B960494DF}">
                <a14:hiddenLine xmlns:a14="http://schemas.microsoft.com/office/drawing/2010/main" w="127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</a14:hiddenLine>
              </a:ext>
            </a:ex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OTLSHAPE_SLT_61549feab37e449490231f0f66b97c17_Shape">
              <a:extLst>
                <a:ext uri="{FF2B5EF4-FFF2-40B4-BE49-F238E27FC236}">
                  <a16:creationId xmlns:a16="http://schemas.microsoft.com/office/drawing/2014/main" id="{9D38D4B4-4C64-AB73-10D4-8F2DF366A556}"/>
                </a:ext>
              </a:extLst>
            </p:cNvPr>
            <p:cNvSpPr/>
            <p:nvPr>
              <p:custDataLst>
                <p:tags r:id="rId30"/>
              </p:custDataLst>
            </p:nvPr>
          </p:nvSpPr>
          <p:spPr>
            <a:xfrm>
              <a:off x="4642308" y="2346198"/>
              <a:ext cx="88900" cy="127000"/>
            </a:xfrm>
            <a:prstGeom prst="roundRect">
              <a:avLst/>
            </a:prstGeom>
            <a:solidFill>
              <a:srgbClr val="4EA72E"/>
            </a:solidFill>
            <a:ln w="12700" cap="flat" cmpd="sng" algn="ctr">
              <a:noFill/>
              <a:prstDash val="solid"/>
              <a:miter lim="800000"/>
            </a:ln>
            <a:effectLst/>
            <a:scene3d>
              <a:camera prst="orthographicFront"/>
              <a:lightRig rig="balanced" dir="t">
                <a:rot lat="0" lon="0" rev="8700000"/>
              </a:lightRig>
            </a:scene3d>
            <a:sp3d>
              <a:bevelT w="165100" h="12700"/>
            </a:sp3d>
            <a:extLst>
              <a:ext uri="{91240B29-F687-4F45-9708-019B960494DF}">
                <a14:hiddenLine xmlns:a14="http://schemas.microsoft.com/office/drawing/2010/main" w="127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</a14:hiddenLine>
              </a:ext>
            </a:ex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OTLSHAPE_SLT_820ef53396b044589ba4a1580f0c836d_Shape">
              <a:extLst>
                <a:ext uri="{FF2B5EF4-FFF2-40B4-BE49-F238E27FC236}">
                  <a16:creationId xmlns:a16="http://schemas.microsoft.com/office/drawing/2014/main" id="{B3FFFFBA-364B-13AE-9B4E-0D53E0B158B3}"/>
                </a:ext>
              </a:extLst>
            </p:cNvPr>
            <p:cNvSpPr/>
            <p:nvPr>
              <p:custDataLst>
                <p:tags r:id="rId31"/>
              </p:custDataLst>
            </p:nvPr>
          </p:nvSpPr>
          <p:spPr>
            <a:xfrm>
              <a:off x="5051276" y="2346198"/>
              <a:ext cx="825500" cy="127000"/>
            </a:xfrm>
            <a:prstGeom prst="roundRect">
              <a:avLst/>
            </a:prstGeom>
            <a:solidFill>
              <a:srgbClr val="4EA72E"/>
            </a:solidFill>
            <a:ln w="12700" cap="flat" cmpd="sng" algn="ctr">
              <a:noFill/>
              <a:prstDash val="solid"/>
              <a:miter lim="800000"/>
            </a:ln>
            <a:effectLst/>
            <a:scene3d>
              <a:camera prst="orthographicFront"/>
              <a:lightRig rig="balanced" dir="t">
                <a:rot lat="0" lon="0" rev="8700000"/>
              </a:lightRig>
            </a:scene3d>
            <a:sp3d>
              <a:bevelT w="165100" h="12700"/>
            </a:sp3d>
            <a:extLst>
              <a:ext uri="{91240B29-F687-4F45-9708-019B960494DF}">
                <a14:hiddenLine xmlns:a14="http://schemas.microsoft.com/office/drawing/2010/main" w="127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</a14:hiddenLine>
              </a:ext>
            </a:ex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OTLSHAPE_SLT_35b9cc2bc1be4170852c29bb1620c307_Shape">
              <a:extLst>
                <a:ext uri="{FF2B5EF4-FFF2-40B4-BE49-F238E27FC236}">
                  <a16:creationId xmlns:a16="http://schemas.microsoft.com/office/drawing/2014/main" id="{6B630208-6B7C-A09B-9792-A5FF23364087}"/>
                </a:ext>
              </a:extLst>
            </p:cNvPr>
            <p:cNvSpPr/>
            <p:nvPr>
              <p:custDataLst>
                <p:tags r:id="rId32"/>
              </p:custDataLst>
            </p:nvPr>
          </p:nvSpPr>
          <p:spPr>
            <a:xfrm>
              <a:off x="8159431" y="2346198"/>
              <a:ext cx="203200" cy="127000"/>
            </a:xfrm>
            <a:prstGeom prst="roundRect">
              <a:avLst/>
            </a:prstGeom>
            <a:solidFill>
              <a:srgbClr val="4EA72E"/>
            </a:solidFill>
            <a:ln w="12700" cap="flat" cmpd="sng" algn="ctr">
              <a:noFill/>
              <a:prstDash val="solid"/>
              <a:miter lim="800000"/>
            </a:ln>
            <a:effectLst/>
            <a:scene3d>
              <a:camera prst="orthographicFront"/>
              <a:lightRig rig="balanced" dir="t">
                <a:rot lat="0" lon="0" rev="8700000"/>
              </a:lightRig>
            </a:scene3d>
            <a:sp3d>
              <a:bevelT w="165100" h="12700"/>
            </a:sp3d>
            <a:extLst>
              <a:ext uri="{91240B29-F687-4F45-9708-019B960494DF}">
                <a14:hiddenLine xmlns:a14="http://schemas.microsoft.com/office/drawing/2010/main" w="127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</a14:hiddenLine>
              </a:ext>
            </a:ex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OTLSHAPE_SLT_67fca47eb7aa4e78b489d108282767fe_Shape">
              <a:extLst>
                <a:ext uri="{FF2B5EF4-FFF2-40B4-BE49-F238E27FC236}">
                  <a16:creationId xmlns:a16="http://schemas.microsoft.com/office/drawing/2014/main" id="{9957560C-0BFD-0378-6B32-BE4F4878BE00}"/>
                </a:ext>
              </a:extLst>
            </p:cNvPr>
            <p:cNvSpPr/>
            <p:nvPr>
              <p:custDataLst>
                <p:tags r:id="rId33"/>
              </p:custDataLst>
            </p:nvPr>
          </p:nvSpPr>
          <p:spPr>
            <a:xfrm>
              <a:off x="5869212" y="3228679"/>
              <a:ext cx="393700" cy="127000"/>
            </a:xfrm>
            <a:prstGeom prst="roundRect">
              <a:avLst/>
            </a:prstGeom>
            <a:solidFill>
              <a:srgbClr val="44546A"/>
            </a:solidFill>
            <a:ln w="12700" cap="flat" cmpd="sng" algn="ctr">
              <a:noFill/>
              <a:prstDash val="solid"/>
              <a:miter lim="800000"/>
            </a:ln>
            <a:effectLst/>
            <a:scene3d>
              <a:camera prst="orthographicFront"/>
              <a:lightRig rig="balanced" dir="t">
                <a:rot lat="0" lon="0" rev="8700000"/>
              </a:lightRig>
            </a:scene3d>
            <a:sp3d>
              <a:bevelT w="165100" h="12700"/>
            </a:sp3d>
            <a:extLst>
              <a:ext uri="{91240B29-F687-4F45-9708-019B960494DF}">
                <a14:hiddenLine xmlns:a14="http://schemas.microsoft.com/office/drawing/2010/main" w="127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</a14:hiddenLine>
              </a:ext>
            </a:ex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OTLSHAPE_SLT_6a5fd174fe594e149b6c4477ce7cbc25_Shape">
              <a:extLst>
                <a:ext uri="{FF2B5EF4-FFF2-40B4-BE49-F238E27FC236}">
                  <a16:creationId xmlns:a16="http://schemas.microsoft.com/office/drawing/2014/main" id="{A683487D-3130-0F0E-8993-F444728BCDC1}"/>
                </a:ext>
              </a:extLst>
            </p:cNvPr>
            <p:cNvSpPr/>
            <p:nvPr>
              <p:custDataLst>
                <p:tags r:id="rId34"/>
              </p:custDataLst>
            </p:nvPr>
          </p:nvSpPr>
          <p:spPr>
            <a:xfrm>
              <a:off x="3006437" y="4790610"/>
              <a:ext cx="139700" cy="127000"/>
            </a:xfrm>
            <a:prstGeom prst="roundRect">
              <a:avLst/>
            </a:prstGeom>
            <a:solidFill>
              <a:srgbClr val="44546A"/>
            </a:solidFill>
            <a:ln w="12700" cap="flat" cmpd="sng" algn="ctr">
              <a:noFill/>
              <a:prstDash val="solid"/>
              <a:miter lim="800000"/>
            </a:ln>
            <a:effectLst/>
            <a:scene3d>
              <a:camera prst="orthographicFront"/>
              <a:lightRig rig="balanced" dir="t">
                <a:rot lat="0" lon="0" rev="8700000"/>
              </a:lightRig>
            </a:scene3d>
            <a:sp3d>
              <a:bevelT w="165100" h="12700"/>
            </a:sp3d>
            <a:extLst>
              <a:ext uri="{91240B29-F687-4F45-9708-019B960494DF}">
                <a14:hiddenLine xmlns:a14="http://schemas.microsoft.com/office/drawing/2010/main" w="127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</a14:hiddenLine>
              </a:ext>
            </a:ex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OTLSHAPE_SLT_13eb93585b154338b0f3cb7d61f32452_Shape">
              <a:extLst>
                <a:ext uri="{FF2B5EF4-FFF2-40B4-BE49-F238E27FC236}">
                  <a16:creationId xmlns:a16="http://schemas.microsoft.com/office/drawing/2014/main" id="{D6FC2CBC-64BC-D756-570D-73B82D2B2156}"/>
                </a:ext>
              </a:extLst>
            </p:cNvPr>
            <p:cNvSpPr/>
            <p:nvPr>
              <p:custDataLst>
                <p:tags r:id="rId35"/>
              </p:custDataLst>
            </p:nvPr>
          </p:nvSpPr>
          <p:spPr>
            <a:xfrm>
              <a:off x="3006437" y="4999228"/>
              <a:ext cx="139700" cy="127000"/>
            </a:xfrm>
            <a:prstGeom prst="roundRect">
              <a:avLst/>
            </a:prstGeom>
            <a:solidFill>
              <a:srgbClr val="44546A"/>
            </a:solidFill>
            <a:ln w="12700" cap="flat" cmpd="sng" algn="ctr">
              <a:noFill/>
              <a:prstDash val="solid"/>
              <a:miter lim="800000"/>
            </a:ln>
            <a:effectLst/>
            <a:scene3d>
              <a:camera prst="orthographicFront"/>
              <a:lightRig rig="balanced" dir="t">
                <a:rot lat="0" lon="0" rev="8700000"/>
              </a:lightRig>
            </a:scene3d>
            <a:sp3d>
              <a:bevelT w="165100" h="12700"/>
            </a:sp3d>
            <a:extLst>
              <a:ext uri="{91240B29-F687-4F45-9708-019B960494DF}">
                <a14:hiddenLine xmlns:a14="http://schemas.microsoft.com/office/drawing/2010/main" w="127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</a14:hiddenLine>
              </a:ext>
            </a:ex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OTLSHAPE_SLT_74996333e17f4e8d93d4bd80da0ab5df_Shape">
              <a:extLst>
                <a:ext uri="{FF2B5EF4-FFF2-40B4-BE49-F238E27FC236}">
                  <a16:creationId xmlns:a16="http://schemas.microsoft.com/office/drawing/2014/main" id="{ADAEE7C6-112C-72D7-9E16-F4892E544589}"/>
                </a:ext>
              </a:extLst>
            </p:cNvPr>
            <p:cNvSpPr/>
            <p:nvPr>
              <p:custDataLst>
                <p:tags r:id="rId36"/>
              </p:custDataLst>
            </p:nvPr>
          </p:nvSpPr>
          <p:spPr>
            <a:xfrm>
              <a:off x="6250915" y="3437298"/>
              <a:ext cx="393700" cy="127000"/>
            </a:xfrm>
            <a:prstGeom prst="roundRect">
              <a:avLst/>
            </a:prstGeom>
            <a:solidFill>
              <a:srgbClr val="ED7D31"/>
            </a:solidFill>
            <a:ln w="12700" cap="flat" cmpd="sng" algn="ctr">
              <a:noFill/>
              <a:prstDash val="solid"/>
              <a:miter lim="800000"/>
            </a:ln>
            <a:effectLst/>
            <a:scene3d>
              <a:camera prst="orthographicFront"/>
              <a:lightRig rig="balanced" dir="t">
                <a:rot lat="0" lon="0" rev="8700000"/>
              </a:lightRig>
            </a:scene3d>
            <a:sp3d>
              <a:bevelT w="165100" h="12700"/>
            </a:sp3d>
            <a:extLst>
              <a:ext uri="{91240B29-F687-4F45-9708-019B960494DF}">
                <a14:hiddenLine xmlns:a14="http://schemas.microsoft.com/office/drawing/2010/main" w="127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</a14:hiddenLine>
              </a:ext>
            </a:ex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OTLSHAPE_SLT_de097ab5ad9149b29ba2a8573c9ac63b_Shape">
              <a:extLst>
                <a:ext uri="{FF2B5EF4-FFF2-40B4-BE49-F238E27FC236}">
                  <a16:creationId xmlns:a16="http://schemas.microsoft.com/office/drawing/2014/main" id="{B4628BF5-CDDC-67A6-2208-49959233E4EF}"/>
                </a:ext>
              </a:extLst>
            </p:cNvPr>
            <p:cNvSpPr/>
            <p:nvPr>
              <p:custDataLst>
                <p:tags r:id="rId37"/>
              </p:custDataLst>
            </p:nvPr>
          </p:nvSpPr>
          <p:spPr>
            <a:xfrm>
              <a:off x="9686245" y="2346198"/>
              <a:ext cx="393700" cy="127000"/>
            </a:xfrm>
            <a:prstGeom prst="roundRect">
              <a:avLst/>
            </a:prstGeom>
            <a:solidFill>
              <a:srgbClr val="4EA72E"/>
            </a:solidFill>
            <a:ln w="12700" cap="flat" cmpd="sng" algn="ctr">
              <a:noFill/>
              <a:prstDash val="solid"/>
              <a:miter lim="800000"/>
            </a:ln>
            <a:effectLst/>
            <a:scene3d>
              <a:camera prst="orthographicFront"/>
              <a:lightRig rig="balanced" dir="t">
                <a:rot lat="0" lon="0" rev="8700000"/>
              </a:lightRig>
            </a:scene3d>
            <a:sp3d>
              <a:bevelT w="165100" h="12700"/>
            </a:sp3d>
            <a:extLst>
              <a:ext uri="{91240B29-F687-4F45-9708-019B960494DF}">
                <a14:hiddenLine xmlns:a14="http://schemas.microsoft.com/office/drawing/2010/main" w="127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</a14:hiddenLine>
              </a:ext>
            </a:ex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OTLSHAPE_SLT_22348b6344754975a703f74f33973090_Shape">
              <a:extLst>
                <a:ext uri="{FF2B5EF4-FFF2-40B4-BE49-F238E27FC236}">
                  <a16:creationId xmlns:a16="http://schemas.microsoft.com/office/drawing/2014/main" id="{754B25A0-E422-C323-3089-936F9D9F7335}"/>
                </a:ext>
              </a:extLst>
            </p:cNvPr>
            <p:cNvSpPr/>
            <p:nvPr>
              <p:custDataLst>
                <p:tags r:id="rId38"/>
              </p:custDataLst>
            </p:nvPr>
          </p:nvSpPr>
          <p:spPr>
            <a:xfrm>
              <a:off x="4942218" y="5309447"/>
              <a:ext cx="1727200" cy="127000"/>
            </a:xfrm>
            <a:prstGeom prst="roundRect">
              <a:avLst/>
            </a:prstGeom>
            <a:solidFill>
              <a:srgbClr val="FFC000"/>
            </a:solidFill>
            <a:ln w="12700" cap="flat" cmpd="sng" algn="ctr">
              <a:noFill/>
              <a:prstDash val="solid"/>
              <a:miter lim="800000"/>
            </a:ln>
            <a:effectLst/>
            <a:scene3d>
              <a:camera prst="orthographicFront"/>
              <a:lightRig rig="balanced" dir="t">
                <a:rot lat="0" lon="0" rev="8700000"/>
              </a:lightRig>
            </a:scene3d>
            <a:sp3d>
              <a:bevelT w="165100" h="12700"/>
            </a:sp3d>
            <a:extLst>
              <a:ext uri="{91240B29-F687-4F45-9708-019B960494DF}">
                <a14:hiddenLine xmlns:a14="http://schemas.microsoft.com/office/drawing/2010/main" w="127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</a14:hiddenLine>
              </a:ext>
            </a:ex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OTLSHAPE_SLT_ae25f271ac6c4e2d8297b9c974a3def0_Shape">
              <a:extLst>
                <a:ext uri="{FF2B5EF4-FFF2-40B4-BE49-F238E27FC236}">
                  <a16:creationId xmlns:a16="http://schemas.microsoft.com/office/drawing/2014/main" id="{E147F552-9A27-6119-403B-F62126FC8437}"/>
                </a:ext>
              </a:extLst>
            </p:cNvPr>
            <p:cNvSpPr/>
            <p:nvPr>
              <p:custDataLst>
                <p:tags r:id="rId39"/>
              </p:custDataLst>
            </p:nvPr>
          </p:nvSpPr>
          <p:spPr>
            <a:xfrm>
              <a:off x="6850735" y="5518066"/>
              <a:ext cx="965200" cy="127000"/>
            </a:xfrm>
            <a:prstGeom prst="roundRect">
              <a:avLst/>
            </a:prstGeom>
            <a:solidFill>
              <a:srgbClr val="FEBA0A"/>
            </a:solidFill>
            <a:ln w="12700" cap="flat" cmpd="sng" algn="ctr">
              <a:noFill/>
              <a:prstDash val="solid"/>
              <a:miter lim="800000"/>
            </a:ln>
            <a:effectLst/>
            <a:scene3d>
              <a:camera prst="orthographicFront"/>
              <a:lightRig rig="balanced" dir="t">
                <a:rot lat="0" lon="0" rev="8700000"/>
              </a:lightRig>
            </a:scene3d>
            <a:sp3d>
              <a:bevelT w="165100" h="12700"/>
            </a:sp3d>
            <a:extLst>
              <a:ext uri="{91240B29-F687-4F45-9708-019B960494DF}">
                <a14:hiddenLine xmlns:a14="http://schemas.microsoft.com/office/drawing/2010/main" w="127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</a14:hiddenLine>
              </a:ext>
            </a:ex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OTLSHAPE_SLT_8d896e771be94847aaf245762749dc4a_Shape">
              <a:extLst>
                <a:ext uri="{FF2B5EF4-FFF2-40B4-BE49-F238E27FC236}">
                  <a16:creationId xmlns:a16="http://schemas.microsoft.com/office/drawing/2014/main" id="{0D04FFEF-8522-0091-CEC1-65A958373B3F}"/>
                </a:ext>
              </a:extLst>
            </p:cNvPr>
            <p:cNvSpPr/>
            <p:nvPr>
              <p:custDataLst>
                <p:tags r:id="rId40"/>
              </p:custDataLst>
            </p:nvPr>
          </p:nvSpPr>
          <p:spPr>
            <a:xfrm>
              <a:off x="10449651" y="5726684"/>
              <a:ext cx="63500" cy="127000"/>
            </a:xfrm>
            <a:prstGeom prst="roundRect">
              <a:avLst/>
            </a:prstGeom>
            <a:solidFill>
              <a:srgbClr val="FEBA0A"/>
            </a:solidFill>
            <a:ln w="12700" cap="flat" cmpd="sng" algn="ctr">
              <a:noFill/>
              <a:prstDash val="solid"/>
              <a:miter lim="800000"/>
            </a:ln>
            <a:effectLst/>
            <a:scene3d>
              <a:camera prst="orthographicFront"/>
              <a:lightRig rig="balanced" dir="t">
                <a:rot lat="0" lon="0" rev="8700000"/>
              </a:lightRig>
            </a:scene3d>
            <a:sp3d>
              <a:bevelT w="165100" h="12700"/>
            </a:sp3d>
            <a:extLst>
              <a:ext uri="{91240B29-F687-4F45-9708-019B960494DF}">
                <a14:hiddenLine xmlns:a14="http://schemas.microsoft.com/office/drawing/2010/main" w="127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</a14:hiddenLine>
              </a:ext>
            </a:ex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OTLSHAPE_SLT_6cbc083c1eed46f2886920742a347a6d_Shape">
              <a:extLst>
                <a:ext uri="{FF2B5EF4-FFF2-40B4-BE49-F238E27FC236}">
                  <a16:creationId xmlns:a16="http://schemas.microsoft.com/office/drawing/2014/main" id="{553E3521-415F-8FA9-2A10-8FC009C39588}"/>
                </a:ext>
              </a:extLst>
            </p:cNvPr>
            <p:cNvSpPr/>
            <p:nvPr>
              <p:custDataLst>
                <p:tags r:id="rId41"/>
              </p:custDataLst>
            </p:nvPr>
          </p:nvSpPr>
          <p:spPr>
            <a:xfrm>
              <a:off x="10504181" y="5935303"/>
              <a:ext cx="50800" cy="127000"/>
            </a:xfrm>
            <a:prstGeom prst="roundRect">
              <a:avLst/>
            </a:prstGeom>
            <a:solidFill>
              <a:srgbClr val="FEBA0A"/>
            </a:solidFill>
            <a:ln w="12700" cap="flat" cmpd="sng" algn="ctr">
              <a:noFill/>
              <a:prstDash val="solid"/>
              <a:miter lim="800000"/>
            </a:ln>
            <a:effectLst/>
            <a:scene3d>
              <a:camera prst="orthographicFront"/>
              <a:lightRig rig="balanced" dir="t">
                <a:rot lat="0" lon="0" rev="8700000"/>
              </a:lightRig>
            </a:scene3d>
            <a:sp3d>
              <a:bevelT w="165100" h="12700"/>
            </a:sp3d>
            <a:extLst>
              <a:ext uri="{91240B29-F687-4F45-9708-019B960494DF}">
                <a14:hiddenLine xmlns:a14="http://schemas.microsoft.com/office/drawing/2010/main" w="127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</a14:hiddenLine>
              </a:ext>
            </a:ex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OTLSHAPE_SLT_9a230e6efc5344fbad66a523394bccbf_Shape">
              <a:extLst>
                <a:ext uri="{FF2B5EF4-FFF2-40B4-BE49-F238E27FC236}">
                  <a16:creationId xmlns:a16="http://schemas.microsoft.com/office/drawing/2014/main" id="{B0B666EB-A638-CC95-A2B0-94C485B56418}"/>
                </a:ext>
              </a:extLst>
            </p:cNvPr>
            <p:cNvSpPr/>
            <p:nvPr>
              <p:custDataLst>
                <p:tags r:id="rId42"/>
              </p:custDataLst>
            </p:nvPr>
          </p:nvSpPr>
          <p:spPr>
            <a:xfrm>
              <a:off x="10067948" y="4063154"/>
              <a:ext cx="330200" cy="127000"/>
            </a:xfrm>
            <a:prstGeom prst="roundRect">
              <a:avLst/>
            </a:prstGeom>
            <a:solidFill>
              <a:srgbClr val="ED7D31"/>
            </a:solidFill>
            <a:ln w="12700" cap="flat" cmpd="sng" algn="ctr">
              <a:noFill/>
              <a:prstDash val="solid"/>
              <a:miter lim="800000"/>
            </a:ln>
            <a:effectLst/>
            <a:scene3d>
              <a:camera prst="orthographicFront"/>
              <a:lightRig rig="balanced" dir="t">
                <a:rot lat="0" lon="0" rev="8700000"/>
              </a:lightRig>
            </a:scene3d>
            <a:sp3d>
              <a:bevelT w="165100" h="12700"/>
            </a:sp3d>
            <a:extLst>
              <a:ext uri="{91240B29-F687-4F45-9708-019B960494DF}">
                <a14:hiddenLine xmlns:a14="http://schemas.microsoft.com/office/drawing/2010/main" w="127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</a14:hiddenLine>
              </a:ext>
            </a:ex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OTLSHAPE_SLT_9e339053c30a468c82b8437088d716f0_Shape">
              <a:extLst>
                <a:ext uri="{FF2B5EF4-FFF2-40B4-BE49-F238E27FC236}">
                  <a16:creationId xmlns:a16="http://schemas.microsoft.com/office/drawing/2014/main" id="{936ECFBD-6FEC-8CE3-B7A1-3C0C47A876CB}"/>
                </a:ext>
              </a:extLst>
            </p:cNvPr>
            <p:cNvSpPr/>
            <p:nvPr>
              <p:custDataLst>
                <p:tags r:id="rId43"/>
              </p:custDataLst>
            </p:nvPr>
          </p:nvSpPr>
          <p:spPr>
            <a:xfrm>
              <a:off x="9250013" y="3854535"/>
              <a:ext cx="825500" cy="127000"/>
            </a:xfrm>
            <a:prstGeom prst="roundRect">
              <a:avLst/>
            </a:prstGeom>
            <a:solidFill>
              <a:srgbClr val="44546A"/>
            </a:solidFill>
            <a:ln w="12700" cap="flat" cmpd="sng" algn="ctr">
              <a:noFill/>
              <a:prstDash val="solid"/>
              <a:miter lim="800000"/>
            </a:ln>
            <a:effectLst/>
            <a:scene3d>
              <a:camera prst="orthographicFront"/>
              <a:lightRig rig="balanced" dir="t">
                <a:rot lat="0" lon="0" rev="8700000"/>
              </a:lightRig>
            </a:scene3d>
            <a:sp3d>
              <a:bevelT w="165100" h="12700"/>
            </a:sp3d>
            <a:extLst>
              <a:ext uri="{91240B29-F687-4F45-9708-019B960494DF}">
                <a14:hiddenLine xmlns:a14="http://schemas.microsoft.com/office/drawing/2010/main" w="127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</a14:hiddenLine>
              </a:ext>
            </a:ex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4" name="OTLSHAPE_SLT_502420047d134f5c9fd8af389227433b_Shape">
              <a:extLst>
                <a:ext uri="{FF2B5EF4-FFF2-40B4-BE49-F238E27FC236}">
                  <a16:creationId xmlns:a16="http://schemas.microsoft.com/office/drawing/2014/main" id="{3C27EDCB-7C98-1593-0B2A-6CE016C766D4}"/>
                </a:ext>
              </a:extLst>
            </p:cNvPr>
            <p:cNvSpPr/>
            <p:nvPr>
              <p:custDataLst>
                <p:tags r:id="rId44"/>
              </p:custDataLst>
            </p:nvPr>
          </p:nvSpPr>
          <p:spPr>
            <a:xfrm>
              <a:off x="10449651" y="4271772"/>
              <a:ext cx="279400" cy="127000"/>
            </a:xfrm>
            <a:prstGeom prst="roundRect">
              <a:avLst/>
            </a:prstGeom>
            <a:solidFill>
              <a:srgbClr val="ED7D31"/>
            </a:solidFill>
            <a:ln w="12700" cap="flat" cmpd="sng" algn="ctr">
              <a:noFill/>
              <a:prstDash val="solid"/>
              <a:miter lim="800000"/>
            </a:ln>
            <a:effectLst/>
            <a:scene3d>
              <a:camera prst="orthographicFront"/>
              <a:lightRig rig="balanced" dir="t">
                <a:rot lat="0" lon="0" rev="8700000"/>
              </a:lightRig>
            </a:scene3d>
            <a:sp3d>
              <a:bevelT w="165100" h="12700"/>
            </a:sp3d>
            <a:extLst>
              <a:ext uri="{91240B29-F687-4F45-9708-019B960494DF}">
                <a14:hiddenLine xmlns:a14="http://schemas.microsoft.com/office/drawing/2010/main" w="127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</a14:hiddenLine>
              </a:ext>
            </a:ex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5" name="OTLSHAPE_TB_00000000000000000000000000000000_ElapsedTime">
              <a:extLst>
                <a:ext uri="{FF2B5EF4-FFF2-40B4-BE49-F238E27FC236}">
                  <a16:creationId xmlns:a16="http://schemas.microsoft.com/office/drawing/2014/main" id="{07B80BA4-55DA-4673-7095-E92324B2F325}"/>
                </a:ext>
              </a:extLst>
            </p:cNvPr>
            <p:cNvSpPr/>
            <p:nvPr>
              <p:custDataLst>
                <p:tags r:id="rId45"/>
              </p:custDataLst>
            </p:nvPr>
          </p:nvSpPr>
          <p:spPr>
            <a:xfrm>
              <a:off x="1478111" y="763228"/>
              <a:ext cx="660400" cy="381000"/>
            </a:xfrm>
            <a:prstGeom prst="roundRect">
              <a:avLst>
                <a:gd name="adj" fmla="val 10000000"/>
              </a:avLst>
            </a:prstGeom>
            <a:solidFill>
              <a:srgbClr val="FF0000">
                <a:alpha val="30196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  <a:scene3d>
              <a:camera prst="orthographicFront"/>
              <a:lightRig rig="threePt" dir="t"/>
            </a:scene3d>
            <a:sp3d>
              <a:bevelT w="12700" h="139700"/>
            </a:sp3d>
            <a:extLst>
              <a:ext uri="{91240B29-F687-4F45-9708-019B960494DF}">
                <a14:hiddenLine xmlns:a14="http://schemas.microsoft.com/office/drawing/2010/main" w="127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</a14:hiddenLine>
              </a:ext>
            </a:ex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6" name="OTLSHAPE_SL_733c51fbfdc544b09e0f2ededd406fee_Header">
              <a:extLst>
                <a:ext uri="{FF2B5EF4-FFF2-40B4-BE49-F238E27FC236}">
                  <a16:creationId xmlns:a16="http://schemas.microsoft.com/office/drawing/2014/main" id="{4993334C-A4A4-E52E-B294-C1AC6588D4F2}"/>
                </a:ext>
              </a:extLst>
            </p:cNvPr>
            <p:cNvSpPr txBox="1"/>
            <p:nvPr>
              <p:custDataLst>
                <p:tags r:id="rId46"/>
              </p:custDataLst>
            </p:nvPr>
          </p:nvSpPr>
          <p:spPr>
            <a:xfrm>
              <a:off x="63500" y="2003743"/>
              <a:ext cx="1460500" cy="186055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ctr" anchorCtr="0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</a:rPr>
                <a:t>Holidays</a:t>
              </a:r>
            </a:p>
          </p:txBody>
        </p:sp>
        <p:sp>
          <p:nvSpPr>
            <p:cNvPr id="57" name="OTLSHAPE_SL_87119cd15ad744db868d50ed7e2531f5_Header">
              <a:extLst>
                <a:ext uri="{FF2B5EF4-FFF2-40B4-BE49-F238E27FC236}">
                  <a16:creationId xmlns:a16="http://schemas.microsoft.com/office/drawing/2014/main" id="{1B998C9A-D0E6-1F8B-20A0-10FADDA0A2A7}"/>
                </a:ext>
              </a:extLst>
            </p:cNvPr>
            <p:cNvSpPr txBox="1"/>
            <p:nvPr>
              <p:custDataLst>
                <p:tags r:id="rId47"/>
              </p:custDataLst>
            </p:nvPr>
          </p:nvSpPr>
          <p:spPr>
            <a:xfrm>
              <a:off x="63500" y="3341540"/>
              <a:ext cx="1460500" cy="37211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ctr" anchorCtr="0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</a:rPr>
                <a:t>2026 ACC Operations 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</a:rPr>
                <a:t> (Jan 2026)</a:t>
              </a:r>
            </a:p>
          </p:txBody>
        </p:sp>
        <p:sp>
          <p:nvSpPr>
            <p:cNvPr id="58" name="OTLSHAPE_SL_da7baa47443f43e78de054ad7b8ab8bb_Header">
              <a:extLst>
                <a:ext uri="{FF2B5EF4-FFF2-40B4-BE49-F238E27FC236}">
                  <a16:creationId xmlns:a16="http://schemas.microsoft.com/office/drawing/2014/main" id="{A6BC5C92-B1A0-294C-A68D-24FA0D8E91CB}"/>
                </a:ext>
              </a:extLst>
            </p:cNvPr>
            <p:cNvSpPr txBox="1"/>
            <p:nvPr>
              <p:custDataLst>
                <p:tags r:id="rId48"/>
              </p:custDataLst>
            </p:nvPr>
          </p:nvSpPr>
          <p:spPr>
            <a:xfrm>
              <a:off x="63500" y="4761082"/>
              <a:ext cx="1460500" cy="186055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ctr" anchorCtr="0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</a:rPr>
                <a:t>Spring Stop</a:t>
              </a:r>
            </a:p>
          </p:txBody>
        </p:sp>
        <p:sp>
          <p:nvSpPr>
            <p:cNvPr id="59" name="OTLSHAPE_SL_8bc9fdc562674f80987309fc6f6dc0fe_Header">
              <a:extLst>
                <a:ext uri="{FF2B5EF4-FFF2-40B4-BE49-F238E27FC236}">
                  <a16:creationId xmlns:a16="http://schemas.microsoft.com/office/drawing/2014/main" id="{7998A7D0-4E04-ACFA-A773-66699D4C01B1}"/>
                </a:ext>
              </a:extLst>
            </p:cNvPr>
            <p:cNvSpPr txBox="1"/>
            <p:nvPr>
              <p:custDataLst>
                <p:tags r:id="rId49"/>
              </p:custDataLst>
            </p:nvPr>
          </p:nvSpPr>
          <p:spPr>
            <a:xfrm>
              <a:off x="63500" y="5592847"/>
              <a:ext cx="1460500" cy="186055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ctr" anchorCtr="0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</a:rPr>
                <a:t>Reviews</a:t>
              </a:r>
            </a:p>
          </p:txBody>
        </p:sp>
        <p:sp>
          <p:nvSpPr>
            <p:cNvPr id="60" name="OTLSHAPE_TB_00000000000000000000000000000000_TodayMarkerShape">
              <a:extLst>
                <a:ext uri="{FF2B5EF4-FFF2-40B4-BE49-F238E27FC236}">
                  <a16:creationId xmlns:a16="http://schemas.microsoft.com/office/drawing/2014/main" id="{108EBBEC-7414-C168-4F92-65944417F8A0}"/>
                </a:ext>
              </a:extLst>
            </p:cNvPr>
            <p:cNvSpPr/>
            <p:nvPr>
              <p:custDataLst>
                <p:tags r:id="rId50"/>
              </p:custDataLst>
            </p:nvPr>
          </p:nvSpPr>
          <p:spPr>
            <a:xfrm>
              <a:off x="5772892" y="1152540"/>
              <a:ext cx="114300" cy="127000"/>
            </a:xfrm>
            <a:prstGeom prst="triangle">
              <a:avLst/>
            </a:prstGeom>
            <a:solidFill>
              <a:srgbClr val="FF0000"/>
            </a:solidFill>
            <a:ln w="12700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127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</a14:hiddenLine>
              </a:ext>
            </a:ex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1" name="OTLSHAPE_TB_00000000000000000000000000000000_TodayMarkerText">
              <a:extLst>
                <a:ext uri="{FF2B5EF4-FFF2-40B4-BE49-F238E27FC236}">
                  <a16:creationId xmlns:a16="http://schemas.microsoft.com/office/drawing/2014/main" id="{0E0BACF7-18B3-2730-9DB6-C6E612B6C657}"/>
                </a:ext>
              </a:extLst>
            </p:cNvPr>
            <p:cNvSpPr txBox="1"/>
            <p:nvPr>
              <p:custDataLst>
                <p:tags r:id="rId51"/>
              </p:custDataLst>
            </p:nvPr>
          </p:nvSpPr>
          <p:spPr>
            <a:xfrm>
              <a:off x="5647192" y="1279540"/>
              <a:ext cx="368300" cy="186055"/>
            </a:xfrm>
            <a:prstGeom prst="rect">
              <a:avLst/>
            </a:prstGeom>
            <a:noFill/>
          </p:spPr>
          <p:txBody>
            <a:bodyPr vert="horz" wrap="none" lIns="0" tIns="0" rIns="0" bIns="0" rtlCol="0" anchor="ctr" anchorCtr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-12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</a:rPr>
                <a:t>Today</a:t>
              </a:r>
            </a:p>
          </p:txBody>
        </p:sp>
        <p:sp>
          <p:nvSpPr>
            <p:cNvPr id="62" name="OTLSHAPE_TB_00000000000000000000000000000000_TimescaleInterval1">
              <a:extLst>
                <a:ext uri="{FF2B5EF4-FFF2-40B4-BE49-F238E27FC236}">
                  <a16:creationId xmlns:a16="http://schemas.microsoft.com/office/drawing/2014/main" id="{C020AD36-2D66-EB35-0068-933E984E968C}"/>
                </a:ext>
              </a:extLst>
            </p:cNvPr>
            <p:cNvSpPr txBox="1"/>
            <p:nvPr>
              <p:custDataLst>
                <p:tags r:id="rId52"/>
              </p:custDataLst>
            </p:nvPr>
          </p:nvSpPr>
          <p:spPr>
            <a:xfrm>
              <a:off x="1694011" y="860700"/>
              <a:ext cx="255776" cy="186055"/>
            </a:xfrm>
            <a:prstGeom prst="rect">
              <a:avLst/>
            </a:prstGeom>
            <a:noFill/>
          </p:spPr>
          <p:txBody>
            <a:bodyPr vert="horz" wrap="none" lIns="0" tIns="0" rIns="0" bIns="0" rtlCol="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-18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</a:rPr>
                <a:t>Mar</a:t>
              </a:r>
            </a:p>
          </p:txBody>
        </p:sp>
        <p:sp>
          <p:nvSpPr>
            <p:cNvPr id="63" name="OTLSHAPE_TB_00000000000000000000000000000000_TimescaleInterval2">
              <a:extLst>
                <a:ext uri="{FF2B5EF4-FFF2-40B4-BE49-F238E27FC236}">
                  <a16:creationId xmlns:a16="http://schemas.microsoft.com/office/drawing/2014/main" id="{1AC56C12-61A6-FABB-253F-4FB48C34DBB0}"/>
                </a:ext>
              </a:extLst>
            </p:cNvPr>
            <p:cNvSpPr txBox="1"/>
            <p:nvPr>
              <p:custDataLst>
                <p:tags r:id="rId53"/>
              </p:custDataLst>
            </p:nvPr>
          </p:nvSpPr>
          <p:spPr>
            <a:xfrm>
              <a:off x="2539211" y="860700"/>
              <a:ext cx="222818" cy="186055"/>
            </a:xfrm>
            <a:prstGeom prst="rect">
              <a:avLst/>
            </a:prstGeom>
            <a:noFill/>
          </p:spPr>
          <p:txBody>
            <a:bodyPr vert="horz" wrap="none" lIns="0" tIns="0" rIns="0" bIns="0" rtlCol="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-18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</a:rPr>
                <a:t>Apr</a:t>
              </a:r>
            </a:p>
          </p:txBody>
        </p:sp>
        <p:sp>
          <p:nvSpPr>
            <p:cNvPr id="64" name="OTLSHAPE_TB_00000000000000000000000000000000_TimescaleInterval3">
              <a:extLst>
                <a:ext uri="{FF2B5EF4-FFF2-40B4-BE49-F238E27FC236}">
                  <a16:creationId xmlns:a16="http://schemas.microsoft.com/office/drawing/2014/main" id="{0B7179FA-95B8-BD8C-DB40-60B90A6E0905}"/>
                </a:ext>
              </a:extLst>
            </p:cNvPr>
            <p:cNvSpPr txBox="1"/>
            <p:nvPr>
              <p:custDataLst>
                <p:tags r:id="rId54"/>
              </p:custDataLst>
            </p:nvPr>
          </p:nvSpPr>
          <p:spPr>
            <a:xfrm>
              <a:off x="3357147" y="860700"/>
              <a:ext cx="271228" cy="186055"/>
            </a:xfrm>
            <a:prstGeom prst="rect">
              <a:avLst/>
            </a:prstGeom>
            <a:noFill/>
          </p:spPr>
          <p:txBody>
            <a:bodyPr vert="horz" wrap="none" lIns="0" tIns="0" rIns="0" bIns="0" rtlCol="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-18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</a:rPr>
                <a:t>May</a:t>
              </a:r>
            </a:p>
          </p:txBody>
        </p:sp>
        <p:sp>
          <p:nvSpPr>
            <p:cNvPr id="65" name="OTLSHAPE_TB_00000000000000000000000000000000_TimescaleInterval4">
              <a:extLst>
                <a:ext uri="{FF2B5EF4-FFF2-40B4-BE49-F238E27FC236}">
                  <a16:creationId xmlns:a16="http://schemas.microsoft.com/office/drawing/2014/main" id="{CA433A9F-E6CF-39F5-15FB-5BE480FF5D3B}"/>
                </a:ext>
              </a:extLst>
            </p:cNvPr>
            <p:cNvSpPr txBox="1"/>
            <p:nvPr>
              <p:custDataLst>
                <p:tags r:id="rId55"/>
              </p:custDataLst>
            </p:nvPr>
          </p:nvSpPr>
          <p:spPr>
            <a:xfrm>
              <a:off x="4202347" y="860700"/>
              <a:ext cx="209994" cy="186055"/>
            </a:xfrm>
            <a:prstGeom prst="rect">
              <a:avLst/>
            </a:prstGeom>
            <a:noFill/>
          </p:spPr>
          <p:txBody>
            <a:bodyPr vert="horz" wrap="none" lIns="0" tIns="0" rIns="0" bIns="0" rtlCol="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-18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</a:rPr>
                <a:t>Jun</a:t>
              </a:r>
            </a:p>
          </p:txBody>
        </p:sp>
        <p:sp>
          <p:nvSpPr>
            <p:cNvPr id="66" name="OTLSHAPE_TB_00000000000000000000000000000000_TimescaleInterval5">
              <a:extLst>
                <a:ext uri="{FF2B5EF4-FFF2-40B4-BE49-F238E27FC236}">
                  <a16:creationId xmlns:a16="http://schemas.microsoft.com/office/drawing/2014/main" id="{6B4DA96E-D995-E8D2-7EA6-0F5895B3D82F}"/>
                </a:ext>
              </a:extLst>
            </p:cNvPr>
            <p:cNvSpPr txBox="1"/>
            <p:nvPr>
              <p:custDataLst>
                <p:tags r:id="rId56"/>
              </p:custDataLst>
            </p:nvPr>
          </p:nvSpPr>
          <p:spPr>
            <a:xfrm>
              <a:off x="5020282" y="860700"/>
              <a:ext cx="158185" cy="186055"/>
            </a:xfrm>
            <a:prstGeom prst="rect">
              <a:avLst/>
            </a:prstGeom>
            <a:noFill/>
          </p:spPr>
          <p:txBody>
            <a:bodyPr vert="horz" wrap="none" lIns="0" tIns="0" rIns="0" bIns="0" rtlCol="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-2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</a:rPr>
                <a:t>Jul</a:t>
              </a:r>
            </a:p>
          </p:txBody>
        </p:sp>
        <p:sp>
          <p:nvSpPr>
            <p:cNvPr id="67" name="OTLSHAPE_TB_00000000000000000000000000000000_TimescaleInterval6">
              <a:extLst>
                <a:ext uri="{FF2B5EF4-FFF2-40B4-BE49-F238E27FC236}">
                  <a16:creationId xmlns:a16="http://schemas.microsoft.com/office/drawing/2014/main" id="{8F522D1D-24BF-09C8-0630-8D0786585110}"/>
                </a:ext>
              </a:extLst>
            </p:cNvPr>
            <p:cNvSpPr txBox="1"/>
            <p:nvPr>
              <p:custDataLst>
                <p:tags r:id="rId57"/>
              </p:custDataLst>
            </p:nvPr>
          </p:nvSpPr>
          <p:spPr>
            <a:xfrm>
              <a:off x="5865483" y="860700"/>
              <a:ext cx="241300" cy="186055"/>
            </a:xfrm>
            <a:prstGeom prst="rect">
              <a:avLst/>
            </a:prstGeom>
            <a:noFill/>
          </p:spPr>
          <p:txBody>
            <a:bodyPr vert="horz" wrap="none" lIns="0" tIns="0" rIns="0" bIns="0" rtlCol="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-2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</a:rPr>
                <a:t>Aug</a:t>
              </a:r>
            </a:p>
          </p:txBody>
        </p:sp>
        <p:sp>
          <p:nvSpPr>
            <p:cNvPr id="68" name="OTLSHAPE_TB_00000000000000000000000000000000_TimescaleInterval7">
              <a:extLst>
                <a:ext uri="{FF2B5EF4-FFF2-40B4-BE49-F238E27FC236}">
                  <a16:creationId xmlns:a16="http://schemas.microsoft.com/office/drawing/2014/main" id="{12E097E4-5DB9-AA47-A836-8D81EE4A5742}"/>
                </a:ext>
              </a:extLst>
            </p:cNvPr>
            <p:cNvSpPr txBox="1"/>
            <p:nvPr>
              <p:custDataLst>
                <p:tags r:id="rId58"/>
              </p:custDataLst>
            </p:nvPr>
          </p:nvSpPr>
          <p:spPr>
            <a:xfrm>
              <a:off x="6710683" y="860700"/>
              <a:ext cx="227626" cy="186055"/>
            </a:xfrm>
            <a:prstGeom prst="rect">
              <a:avLst/>
            </a:prstGeom>
            <a:noFill/>
          </p:spPr>
          <p:txBody>
            <a:bodyPr vert="horz" wrap="none" lIns="0" tIns="0" rIns="0" bIns="0" rtlCol="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-18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</a:rPr>
                <a:t>Sep</a:t>
              </a:r>
            </a:p>
          </p:txBody>
        </p:sp>
        <p:sp>
          <p:nvSpPr>
            <p:cNvPr id="69" name="OTLSHAPE_SLT_4027d877fd7c4b8ba1d04201ed2c6aad_JoinedDate">
              <a:extLst>
                <a:ext uri="{FF2B5EF4-FFF2-40B4-BE49-F238E27FC236}">
                  <a16:creationId xmlns:a16="http://schemas.microsoft.com/office/drawing/2014/main" id="{BE57C427-951B-6675-E669-D89D4873DA4A}"/>
                </a:ext>
              </a:extLst>
            </p:cNvPr>
            <p:cNvSpPr txBox="1"/>
            <p:nvPr>
              <p:custDataLst>
                <p:tags r:id="rId59"/>
              </p:custDataLst>
            </p:nvPr>
          </p:nvSpPr>
          <p:spPr>
            <a:xfrm>
              <a:off x="4010680" y="3006048"/>
              <a:ext cx="990600" cy="155025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ctr" anchorCtr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0" cap="none" spc="-4" normalizeH="0" baseline="0" noProof="0">
                  <a:ln>
                    <a:noFill/>
                  </a:ln>
                  <a:solidFill>
                    <a:srgbClr val="44546A"/>
                  </a:solidFill>
                  <a:effectLst/>
                  <a:uLnTx/>
                  <a:uFillTx/>
                  <a:latin typeface="Calibri" panose="020F0502020204030204" pitchFamily="34" charset="0"/>
                </a:rPr>
                <a:t>4 Jul '26 - 2 Aug '26</a:t>
              </a:r>
            </a:p>
          </p:txBody>
        </p:sp>
        <p:sp>
          <p:nvSpPr>
            <p:cNvPr id="70" name="OTLSHAPE_SLT_4027d877fd7c4b8ba1d04201ed2c6aad_Title">
              <a:extLst>
                <a:ext uri="{FF2B5EF4-FFF2-40B4-BE49-F238E27FC236}">
                  <a16:creationId xmlns:a16="http://schemas.microsoft.com/office/drawing/2014/main" id="{977F0FFF-D7A3-5289-E489-A8EF4FF983EC}"/>
                </a:ext>
              </a:extLst>
            </p:cNvPr>
            <p:cNvSpPr txBox="1"/>
            <p:nvPr>
              <p:custDataLst>
                <p:tags r:id="rId60"/>
              </p:custDataLst>
            </p:nvPr>
          </p:nvSpPr>
          <p:spPr>
            <a:xfrm>
              <a:off x="5919993" y="2998301"/>
              <a:ext cx="800100" cy="170519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ctr" anchorCtr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0" cap="none" spc="-6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</a:rPr>
                <a:t>Machine Stop</a:t>
              </a:r>
            </a:p>
          </p:txBody>
        </p:sp>
        <p:sp>
          <p:nvSpPr>
            <p:cNvPr id="71" name="OTLSHAPE_SLT_451bb32cf817449aafc3f3a5cd5bff4c_JoinedDate">
              <a:extLst>
                <a:ext uri="{FF2B5EF4-FFF2-40B4-BE49-F238E27FC236}">
                  <a16:creationId xmlns:a16="http://schemas.microsoft.com/office/drawing/2014/main" id="{0EFDFE4A-484D-E9A2-2A2E-A81438335EEA}"/>
                </a:ext>
              </a:extLst>
            </p:cNvPr>
            <p:cNvSpPr txBox="1"/>
            <p:nvPr>
              <p:custDataLst>
                <p:tags r:id="rId61"/>
              </p:custDataLst>
            </p:nvPr>
          </p:nvSpPr>
          <p:spPr>
            <a:xfrm>
              <a:off x="1670475" y="2634658"/>
              <a:ext cx="1016000" cy="155025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ctr" anchorCtr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000" b="0" i="0" u="none" strike="noStrike" kern="0" cap="none" spc="-4" normalizeH="0" baseline="0" noProof="0">
                  <a:ln>
                    <a:noFill/>
                  </a:ln>
                  <a:solidFill>
                    <a:srgbClr val="44546A"/>
                  </a:solidFill>
                  <a:effectLst/>
                  <a:uLnTx/>
                  <a:uFillTx/>
                  <a:latin typeface="Calibri" panose="020F0502020204030204" pitchFamily="34" charset="0"/>
                </a:rPr>
                <a:t>2 Mar '26 - 3 Jul '26</a:t>
              </a:r>
              <a:endParaRPr kumimoji="0" lang="en-US" sz="1000" b="0" i="0" u="none" strike="noStrike" kern="0" cap="none" spc="-4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 pitchFamily="34" charset="0"/>
              </a:endParaRPr>
            </a:p>
          </p:txBody>
        </p:sp>
        <p:sp>
          <p:nvSpPr>
            <p:cNvPr id="72" name="OTLSHAPE_SLT_451bb32cf817449aafc3f3a5cd5bff4c_Title">
              <a:extLst>
                <a:ext uri="{FF2B5EF4-FFF2-40B4-BE49-F238E27FC236}">
                  <a16:creationId xmlns:a16="http://schemas.microsoft.com/office/drawing/2014/main" id="{417B223C-BDA9-4B9B-04AF-65F418DA3728}"/>
                </a:ext>
              </a:extLst>
            </p:cNvPr>
            <p:cNvSpPr txBox="1"/>
            <p:nvPr>
              <p:custDataLst>
                <p:tags r:id="rId62"/>
              </p:custDataLst>
            </p:nvPr>
          </p:nvSpPr>
          <p:spPr>
            <a:xfrm>
              <a:off x="3195025" y="2789682"/>
              <a:ext cx="342900" cy="170519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ctr" anchorCtr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0" cap="none" spc="-12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</a:rPr>
                <a:t>BOD2</a:t>
              </a:r>
            </a:p>
          </p:txBody>
        </p:sp>
        <p:sp>
          <p:nvSpPr>
            <p:cNvPr id="73" name="OTLSHAPE_TB_00000000000000000000000000000000_TimescaleInterval8">
              <a:extLst>
                <a:ext uri="{FF2B5EF4-FFF2-40B4-BE49-F238E27FC236}">
                  <a16:creationId xmlns:a16="http://schemas.microsoft.com/office/drawing/2014/main" id="{716F9AD1-0CAA-5E5D-99A8-035C82687045}"/>
                </a:ext>
              </a:extLst>
            </p:cNvPr>
            <p:cNvSpPr txBox="1"/>
            <p:nvPr>
              <p:custDataLst>
                <p:tags r:id="rId63"/>
              </p:custDataLst>
            </p:nvPr>
          </p:nvSpPr>
          <p:spPr>
            <a:xfrm>
              <a:off x="7528619" y="860700"/>
              <a:ext cx="218842" cy="186055"/>
            </a:xfrm>
            <a:prstGeom prst="rect">
              <a:avLst/>
            </a:prstGeom>
            <a:noFill/>
          </p:spPr>
          <p:txBody>
            <a:bodyPr vert="horz" wrap="none" lIns="0" tIns="0" rIns="0" bIns="0" rtlCol="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-22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</a:rPr>
                <a:t>Oct</a:t>
              </a:r>
            </a:p>
          </p:txBody>
        </p:sp>
        <p:sp>
          <p:nvSpPr>
            <p:cNvPr id="74" name="OTLSHAPE_TB_00000000000000000000000000000000_TimescaleInterval9">
              <a:extLst>
                <a:ext uri="{FF2B5EF4-FFF2-40B4-BE49-F238E27FC236}">
                  <a16:creationId xmlns:a16="http://schemas.microsoft.com/office/drawing/2014/main" id="{B239B04B-E86A-BC33-A750-FE3786E62893}"/>
                </a:ext>
              </a:extLst>
            </p:cNvPr>
            <p:cNvSpPr txBox="1"/>
            <p:nvPr>
              <p:custDataLst>
                <p:tags r:id="rId64"/>
              </p:custDataLst>
            </p:nvPr>
          </p:nvSpPr>
          <p:spPr>
            <a:xfrm>
              <a:off x="8373819" y="860700"/>
              <a:ext cx="249364" cy="186055"/>
            </a:xfrm>
            <a:prstGeom prst="rect">
              <a:avLst/>
            </a:prstGeom>
            <a:noFill/>
          </p:spPr>
          <p:txBody>
            <a:bodyPr vert="horz" wrap="none" lIns="0" tIns="0" rIns="0" bIns="0" rtlCol="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-2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</a:rPr>
                <a:t>Nov</a:t>
              </a:r>
            </a:p>
          </p:txBody>
        </p:sp>
        <p:sp>
          <p:nvSpPr>
            <p:cNvPr id="75" name="OTLSHAPE_SLT_e78f50f47e7d4f57aca0ba05eeb691dd_JoinedDate">
              <a:extLst>
                <a:ext uri="{FF2B5EF4-FFF2-40B4-BE49-F238E27FC236}">
                  <a16:creationId xmlns:a16="http://schemas.microsoft.com/office/drawing/2014/main" id="{273EE91B-96F2-72CB-7C58-F50B0A2526C3}"/>
                </a:ext>
              </a:extLst>
            </p:cNvPr>
            <p:cNvSpPr txBox="1"/>
            <p:nvPr>
              <p:custDataLst>
                <p:tags r:id="rId65"/>
              </p:custDataLst>
            </p:nvPr>
          </p:nvSpPr>
          <p:spPr>
            <a:xfrm>
              <a:off x="1804424" y="4567979"/>
              <a:ext cx="1155700" cy="155025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ctr" anchorCtr="0">
              <a:no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0" cap="none" spc="-4" normalizeH="0" baseline="0" noProof="0">
                  <a:ln>
                    <a:noFill/>
                  </a:ln>
                  <a:solidFill>
                    <a:srgbClr val="44546A"/>
                  </a:solidFill>
                  <a:effectLst/>
                  <a:uLnTx/>
                  <a:uFillTx/>
                  <a:latin typeface="Calibri" panose="020F0502020204030204" pitchFamily="34" charset="0"/>
                </a:rPr>
                <a:t>20 Apr '26 - 24 Apr '26</a:t>
              </a:r>
            </a:p>
          </p:txBody>
        </p:sp>
        <p:sp>
          <p:nvSpPr>
            <p:cNvPr id="76" name="OTLSHAPE_SLT_e78f50f47e7d4f57aca0ba05eeb691dd_Title">
              <a:extLst>
                <a:ext uri="{FF2B5EF4-FFF2-40B4-BE49-F238E27FC236}">
                  <a16:creationId xmlns:a16="http://schemas.microsoft.com/office/drawing/2014/main" id="{93BB8662-401E-D4F3-6B3C-895DEF500747}"/>
                </a:ext>
              </a:extLst>
            </p:cNvPr>
            <p:cNvSpPr txBox="1"/>
            <p:nvPr>
              <p:custDataLst>
                <p:tags r:id="rId66"/>
              </p:custDataLst>
            </p:nvPr>
          </p:nvSpPr>
          <p:spPr>
            <a:xfrm>
              <a:off x="3193541" y="4560232"/>
              <a:ext cx="863600" cy="170519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ctr" anchorCtr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0" cap="none" spc="-8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</a:rPr>
                <a:t>SCL-INP Switch</a:t>
              </a:r>
            </a:p>
          </p:txBody>
        </p:sp>
        <p:sp>
          <p:nvSpPr>
            <p:cNvPr id="77" name="OTLSHAPE_SLT_4332fc12089c4e959caebe1c8c4332bf_JoinedDate">
              <a:extLst>
                <a:ext uri="{FF2B5EF4-FFF2-40B4-BE49-F238E27FC236}">
                  <a16:creationId xmlns:a16="http://schemas.microsoft.com/office/drawing/2014/main" id="{A5EE39DE-E455-636E-9ED7-05BB2880A299}"/>
                </a:ext>
              </a:extLst>
            </p:cNvPr>
            <p:cNvSpPr txBox="1"/>
            <p:nvPr>
              <p:custDataLst>
                <p:tags r:id="rId67"/>
              </p:custDataLst>
            </p:nvPr>
          </p:nvSpPr>
          <p:spPr>
            <a:xfrm>
              <a:off x="5468917" y="3631904"/>
              <a:ext cx="1117600" cy="155025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ctr" anchorCtr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a-DK" sz="1000" b="0" i="0" u="none" strike="noStrike" kern="0" cap="none" spc="-4" normalizeH="0" baseline="0" noProof="0">
                  <a:ln>
                    <a:noFill/>
                  </a:ln>
                  <a:solidFill>
                    <a:srgbClr val="44546A"/>
                  </a:solidFill>
                  <a:effectLst/>
                  <a:uLnTx/>
                  <a:uFillTx/>
                  <a:latin typeface="Calibri" panose="020F0502020204030204" pitchFamily="34" charset="0"/>
                </a:rPr>
                <a:t>31 Aug '26 - 4 Dec '26</a:t>
              </a:r>
              <a:endParaRPr kumimoji="0" lang="en-US" sz="1000" b="0" i="0" u="none" strike="noStrike" kern="0" cap="none" spc="-4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 pitchFamily="34" charset="0"/>
              </a:endParaRPr>
            </a:p>
          </p:txBody>
        </p:sp>
        <p:sp>
          <p:nvSpPr>
            <p:cNvPr id="78" name="OTLSHAPE_SLT_4332fc12089c4e959caebe1c8c4332bf_Title">
              <a:extLst>
                <a:ext uri="{FF2B5EF4-FFF2-40B4-BE49-F238E27FC236}">
                  <a16:creationId xmlns:a16="http://schemas.microsoft.com/office/drawing/2014/main" id="{911547C0-07B3-CF64-D722-082603BCA661}"/>
                </a:ext>
              </a:extLst>
            </p:cNvPr>
            <p:cNvSpPr txBox="1"/>
            <p:nvPr>
              <p:custDataLst>
                <p:tags r:id="rId68"/>
              </p:custDataLst>
            </p:nvPr>
          </p:nvSpPr>
          <p:spPr>
            <a:xfrm>
              <a:off x="7775465" y="3624157"/>
              <a:ext cx="342900" cy="170519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ctr" anchorCtr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0" cap="none" spc="-12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</a:rPr>
                <a:t>BOD3</a:t>
              </a:r>
            </a:p>
          </p:txBody>
        </p:sp>
        <p:sp>
          <p:nvSpPr>
            <p:cNvPr id="79" name="OTLSHAPE_SLT_33e23f717170468c85399069c33b438c_Title">
              <a:extLst>
                <a:ext uri="{FF2B5EF4-FFF2-40B4-BE49-F238E27FC236}">
                  <a16:creationId xmlns:a16="http://schemas.microsoft.com/office/drawing/2014/main" id="{A0C578AB-3389-56C8-ACF8-64C7917BB8B7}"/>
                </a:ext>
              </a:extLst>
            </p:cNvPr>
            <p:cNvSpPr txBox="1"/>
            <p:nvPr>
              <p:custDataLst>
                <p:tags r:id="rId69"/>
              </p:custDataLst>
            </p:nvPr>
          </p:nvSpPr>
          <p:spPr>
            <a:xfrm>
              <a:off x="2702779" y="1698583"/>
              <a:ext cx="368300" cy="170519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ctr" anchorCtr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0" cap="none" spc="-12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</a:rPr>
                <a:t>Easter</a:t>
              </a:r>
            </a:p>
          </p:txBody>
        </p:sp>
        <p:sp>
          <p:nvSpPr>
            <p:cNvPr id="80" name="OTLSHAPE_SLT_f0d40a4f5eed44759d945c8dc636e9ea_Title">
              <a:extLst>
                <a:ext uri="{FF2B5EF4-FFF2-40B4-BE49-F238E27FC236}">
                  <a16:creationId xmlns:a16="http://schemas.microsoft.com/office/drawing/2014/main" id="{BE13A4E8-AB14-348B-44A0-D86F281C8CCC}"/>
                </a:ext>
              </a:extLst>
            </p:cNvPr>
            <p:cNvSpPr txBox="1"/>
            <p:nvPr>
              <p:custDataLst>
                <p:tags r:id="rId70"/>
              </p:custDataLst>
            </p:nvPr>
          </p:nvSpPr>
          <p:spPr>
            <a:xfrm>
              <a:off x="3438921" y="1698583"/>
              <a:ext cx="495300" cy="170519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ctr" anchorCtr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0" cap="none" spc="-18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</a:rPr>
                <a:t>May Day</a:t>
              </a:r>
            </a:p>
          </p:txBody>
        </p:sp>
        <p:sp>
          <p:nvSpPr>
            <p:cNvPr id="81" name="OTLSHAPE_TB_00000000000000000000000000000000_TimescaleInterval10">
              <a:extLst>
                <a:ext uri="{FF2B5EF4-FFF2-40B4-BE49-F238E27FC236}">
                  <a16:creationId xmlns:a16="http://schemas.microsoft.com/office/drawing/2014/main" id="{E335601D-FFC4-70D8-282C-CA2298E63F96}"/>
                </a:ext>
              </a:extLst>
            </p:cNvPr>
            <p:cNvSpPr txBox="1"/>
            <p:nvPr>
              <p:custDataLst>
                <p:tags r:id="rId71"/>
              </p:custDataLst>
            </p:nvPr>
          </p:nvSpPr>
          <p:spPr>
            <a:xfrm>
              <a:off x="9191754" y="860700"/>
              <a:ext cx="237244" cy="186055"/>
            </a:xfrm>
            <a:prstGeom prst="rect">
              <a:avLst/>
            </a:prstGeom>
            <a:noFill/>
          </p:spPr>
          <p:txBody>
            <a:bodyPr vert="horz" wrap="none" lIns="0" tIns="0" rIns="0" bIns="0" rtlCol="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-22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</a:rPr>
                <a:t>Dec</a:t>
              </a:r>
            </a:p>
          </p:txBody>
        </p:sp>
        <p:sp>
          <p:nvSpPr>
            <p:cNvPr id="82" name="OTLSHAPE_TB_00000000000000000000000000000000_TimescaleInterval11">
              <a:extLst>
                <a:ext uri="{FF2B5EF4-FFF2-40B4-BE49-F238E27FC236}">
                  <a16:creationId xmlns:a16="http://schemas.microsoft.com/office/drawing/2014/main" id="{21C0D413-11B6-5F69-00A0-A410CFEF78D2}"/>
                </a:ext>
              </a:extLst>
            </p:cNvPr>
            <p:cNvSpPr txBox="1"/>
            <p:nvPr>
              <p:custDataLst>
                <p:tags r:id="rId72"/>
              </p:custDataLst>
            </p:nvPr>
          </p:nvSpPr>
          <p:spPr>
            <a:xfrm>
              <a:off x="10036955" y="860700"/>
              <a:ext cx="203200" cy="186055"/>
            </a:xfrm>
            <a:prstGeom prst="rect">
              <a:avLst/>
            </a:prstGeom>
            <a:noFill/>
          </p:spPr>
          <p:txBody>
            <a:bodyPr vert="horz" wrap="none" lIns="0" tIns="0" rIns="0" bIns="0" rtlCol="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-2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</a:rPr>
                <a:t>Jan</a:t>
              </a:r>
            </a:p>
          </p:txBody>
        </p:sp>
        <p:sp>
          <p:nvSpPr>
            <p:cNvPr id="83" name="OTLSHAPE_SLT_e30728eb653a410988196e722bfb6ec8_Title">
              <a:extLst>
                <a:ext uri="{FF2B5EF4-FFF2-40B4-BE49-F238E27FC236}">
                  <a16:creationId xmlns:a16="http://schemas.microsoft.com/office/drawing/2014/main" id="{379D64F2-F1E7-B1E8-E77C-F039E955FA4B}"/>
                </a:ext>
              </a:extLst>
            </p:cNvPr>
            <p:cNvSpPr txBox="1"/>
            <p:nvPr>
              <p:custDataLst>
                <p:tags r:id="rId73"/>
              </p:custDataLst>
            </p:nvPr>
          </p:nvSpPr>
          <p:spPr>
            <a:xfrm>
              <a:off x="3820625" y="1907202"/>
              <a:ext cx="838200" cy="170519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ctr" anchorCtr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0" cap="none" spc="-4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</a:rPr>
                <a:t>Ascension Day</a:t>
              </a:r>
            </a:p>
          </p:txBody>
        </p:sp>
        <p:sp>
          <p:nvSpPr>
            <p:cNvPr id="84" name="OTLSHAPE_SLT_3a776f33868e40ab8eb868ffcdaf5872_Title">
              <a:extLst>
                <a:ext uri="{FF2B5EF4-FFF2-40B4-BE49-F238E27FC236}">
                  <a16:creationId xmlns:a16="http://schemas.microsoft.com/office/drawing/2014/main" id="{6F2D4028-9E10-3406-4AE9-BC13657ECD6F}"/>
                </a:ext>
              </a:extLst>
            </p:cNvPr>
            <p:cNvSpPr txBox="1"/>
            <p:nvPr>
              <p:custDataLst>
                <p:tags r:id="rId74"/>
              </p:custDataLst>
            </p:nvPr>
          </p:nvSpPr>
          <p:spPr>
            <a:xfrm>
              <a:off x="4393180" y="2115820"/>
              <a:ext cx="749300" cy="170519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ctr" anchorCtr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0" cap="none" spc="-8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</a:rPr>
                <a:t>National Day</a:t>
              </a:r>
            </a:p>
          </p:txBody>
        </p:sp>
        <p:sp>
          <p:nvSpPr>
            <p:cNvPr id="85" name="OTLSHAPE_SLT_61549feab37e449490231f0f66b97c17_Title">
              <a:extLst>
                <a:ext uri="{FF2B5EF4-FFF2-40B4-BE49-F238E27FC236}">
                  <a16:creationId xmlns:a16="http://schemas.microsoft.com/office/drawing/2014/main" id="{FA6647DB-423B-00D3-4C86-75DCDC1055B1}"/>
                </a:ext>
              </a:extLst>
            </p:cNvPr>
            <p:cNvSpPr txBox="1"/>
            <p:nvPr>
              <p:custDataLst>
                <p:tags r:id="rId75"/>
              </p:custDataLst>
            </p:nvPr>
          </p:nvSpPr>
          <p:spPr>
            <a:xfrm>
              <a:off x="3882256" y="2324439"/>
              <a:ext cx="711200" cy="170519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ctr" anchorCtr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0" cap="none" spc="-6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</a:rPr>
                <a:t>Midsummer</a:t>
              </a:r>
            </a:p>
          </p:txBody>
        </p:sp>
        <p:sp>
          <p:nvSpPr>
            <p:cNvPr id="86" name="OTLSHAPE_SLT_820ef53396b044589ba4a1580f0c836d_Title">
              <a:extLst>
                <a:ext uri="{FF2B5EF4-FFF2-40B4-BE49-F238E27FC236}">
                  <a16:creationId xmlns:a16="http://schemas.microsoft.com/office/drawing/2014/main" id="{5619677F-A2B0-6060-2761-4D9604BE8D74}"/>
                </a:ext>
              </a:extLst>
            </p:cNvPr>
            <p:cNvSpPr txBox="1"/>
            <p:nvPr>
              <p:custDataLst>
                <p:tags r:id="rId76"/>
              </p:custDataLst>
            </p:nvPr>
          </p:nvSpPr>
          <p:spPr>
            <a:xfrm>
              <a:off x="5919993" y="2324439"/>
              <a:ext cx="1028700" cy="170519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ctr" anchorCtr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0" cap="none" spc="-1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</a:rPr>
                <a:t>Summer Vacation</a:t>
              </a:r>
            </a:p>
          </p:txBody>
        </p:sp>
        <p:sp>
          <p:nvSpPr>
            <p:cNvPr id="87" name="OTLSHAPE_SLT_35b9cc2bc1be4170852c29bb1620c307_Title">
              <a:extLst>
                <a:ext uri="{FF2B5EF4-FFF2-40B4-BE49-F238E27FC236}">
                  <a16:creationId xmlns:a16="http://schemas.microsoft.com/office/drawing/2014/main" id="{7B2581F9-9107-81F3-F32C-966D238112D1}"/>
                </a:ext>
              </a:extLst>
            </p:cNvPr>
            <p:cNvSpPr txBox="1"/>
            <p:nvPr>
              <p:custDataLst>
                <p:tags r:id="rId77"/>
              </p:custDataLst>
            </p:nvPr>
          </p:nvSpPr>
          <p:spPr>
            <a:xfrm>
              <a:off x="8401065" y="2324439"/>
              <a:ext cx="444500" cy="170519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ctr" anchorCtr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0" cap="none" spc="-1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</a:rPr>
                <a:t>Hostlov</a:t>
              </a:r>
            </a:p>
          </p:txBody>
        </p:sp>
        <p:sp>
          <p:nvSpPr>
            <p:cNvPr id="88" name="OTLSHAPE_SLT_67fca47eb7aa4e78b489d108282767fe_JoinedDate">
              <a:extLst>
                <a:ext uri="{FF2B5EF4-FFF2-40B4-BE49-F238E27FC236}">
                  <a16:creationId xmlns:a16="http://schemas.microsoft.com/office/drawing/2014/main" id="{947159A0-E990-B554-EC3A-CCE2B08D6835}"/>
                </a:ext>
              </a:extLst>
            </p:cNvPr>
            <p:cNvSpPr txBox="1"/>
            <p:nvPr>
              <p:custDataLst>
                <p:tags r:id="rId78"/>
              </p:custDataLst>
            </p:nvPr>
          </p:nvSpPr>
          <p:spPr>
            <a:xfrm>
              <a:off x="4700600" y="3214667"/>
              <a:ext cx="1130300" cy="155025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ctr" anchorCtr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000" b="0" i="0" u="none" strike="noStrike" kern="0" cap="none" spc="-4" normalizeH="0" baseline="0" noProof="0">
                  <a:ln>
                    <a:noFill/>
                  </a:ln>
                  <a:solidFill>
                    <a:srgbClr val="44546A"/>
                  </a:solidFill>
                  <a:effectLst/>
                  <a:uLnTx/>
                  <a:uFillTx/>
                  <a:latin typeface="Calibri" panose="020F0502020204030204" pitchFamily="34" charset="0"/>
                </a:rPr>
                <a:t>3 Aug '26 - 16 Aug '26</a:t>
              </a:r>
              <a:endParaRPr kumimoji="0" lang="en-US" sz="1000" b="0" i="0" u="none" strike="noStrike" kern="0" cap="none" spc="-4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 pitchFamily="34" charset="0"/>
              </a:endParaRPr>
            </a:p>
          </p:txBody>
        </p:sp>
        <p:sp>
          <p:nvSpPr>
            <p:cNvPr id="89" name="OTLSHAPE_SLT_67fca47eb7aa4e78b489d108282767fe_Title">
              <a:extLst>
                <a:ext uri="{FF2B5EF4-FFF2-40B4-BE49-F238E27FC236}">
                  <a16:creationId xmlns:a16="http://schemas.microsoft.com/office/drawing/2014/main" id="{A66303FA-C96F-884B-CDD2-BF5D1453630D}"/>
                </a:ext>
              </a:extLst>
            </p:cNvPr>
            <p:cNvSpPr txBox="1"/>
            <p:nvPr>
              <p:custDataLst>
                <p:tags r:id="rId79"/>
              </p:custDataLst>
            </p:nvPr>
          </p:nvSpPr>
          <p:spPr>
            <a:xfrm>
              <a:off x="6301696" y="3206920"/>
              <a:ext cx="1524000" cy="170519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ctr" anchorCtr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0" cap="none" spc="-4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</a:rPr>
                <a:t>ESS Summer Maintenance</a:t>
              </a:r>
            </a:p>
          </p:txBody>
        </p:sp>
        <p:sp>
          <p:nvSpPr>
            <p:cNvPr id="90" name="OTLSHAPE_SLT_6a5fd174fe594e149b6c4477ce7cbc25_JoinedDate">
              <a:extLst>
                <a:ext uri="{FF2B5EF4-FFF2-40B4-BE49-F238E27FC236}">
                  <a16:creationId xmlns:a16="http://schemas.microsoft.com/office/drawing/2014/main" id="{E1DFDD04-46EB-B438-A4FA-EB874E2C92F4}"/>
                </a:ext>
              </a:extLst>
            </p:cNvPr>
            <p:cNvSpPr txBox="1"/>
            <p:nvPr>
              <p:custDataLst>
                <p:tags r:id="rId80"/>
              </p:custDataLst>
            </p:nvPr>
          </p:nvSpPr>
          <p:spPr>
            <a:xfrm>
              <a:off x="1804424" y="4776597"/>
              <a:ext cx="1155700" cy="155025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ctr" anchorCtr="0">
              <a:no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0" cap="none" spc="-4" normalizeH="0" baseline="0" noProof="0">
                  <a:ln>
                    <a:noFill/>
                  </a:ln>
                  <a:solidFill>
                    <a:srgbClr val="44546A"/>
                  </a:solidFill>
                  <a:effectLst/>
                  <a:uLnTx/>
                  <a:uFillTx/>
                  <a:latin typeface="Calibri" panose="020F0502020204030204" pitchFamily="34" charset="0"/>
                </a:rPr>
                <a:t>20 Apr '26 - 24 Apr '26</a:t>
              </a:r>
            </a:p>
          </p:txBody>
        </p:sp>
        <p:sp>
          <p:nvSpPr>
            <p:cNvPr id="91" name="OTLSHAPE_SLT_6a5fd174fe594e149b6c4477ce7cbc25_Title">
              <a:extLst>
                <a:ext uri="{FF2B5EF4-FFF2-40B4-BE49-F238E27FC236}">
                  <a16:creationId xmlns:a16="http://schemas.microsoft.com/office/drawing/2014/main" id="{BC778B1B-C211-CAD3-9D32-A890E708333A}"/>
                </a:ext>
              </a:extLst>
            </p:cNvPr>
            <p:cNvSpPr txBox="1"/>
            <p:nvPr>
              <p:custDataLst>
                <p:tags r:id="rId81"/>
              </p:custDataLst>
            </p:nvPr>
          </p:nvSpPr>
          <p:spPr>
            <a:xfrm>
              <a:off x="3193541" y="4768850"/>
              <a:ext cx="1524000" cy="170519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ctr" anchorCtr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0" cap="none" spc="-6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</a:rPr>
                <a:t>Spring Maintenance Week</a:t>
              </a:r>
            </a:p>
          </p:txBody>
        </p:sp>
        <p:sp>
          <p:nvSpPr>
            <p:cNvPr id="92" name="OTLSHAPE_SLT_13eb93585b154338b0f3cb7d61f32452_JoinedDate">
              <a:extLst>
                <a:ext uri="{FF2B5EF4-FFF2-40B4-BE49-F238E27FC236}">
                  <a16:creationId xmlns:a16="http://schemas.microsoft.com/office/drawing/2014/main" id="{577508CF-53FF-04FB-5038-4E3B776F80CD}"/>
                </a:ext>
              </a:extLst>
            </p:cNvPr>
            <p:cNvSpPr txBox="1"/>
            <p:nvPr>
              <p:custDataLst>
                <p:tags r:id="rId82"/>
              </p:custDataLst>
            </p:nvPr>
          </p:nvSpPr>
          <p:spPr>
            <a:xfrm>
              <a:off x="1804424" y="4985216"/>
              <a:ext cx="1155700" cy="155025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ctr" anchorCtr="0">
              <a:no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0" cap="none" spc="-4" normalizeH="0" baseline="0" noProof="0">
                  <a:ln>
                    <a:noFill/>
                  </a:ln>
                  <a:solidFill>
                    <a:srgbClr val="44546A"/>
                  </a:solidFill>
                  <a:effectLst/>
                  <a:uLnTx/>
                  <a:uFillTx/>
                  <a:latin typeface="Calibri" panose="020F0502020204030204" pitchFamily="34" charset="0"/>
                </a:rPr>
                <a:t>20 Apr '26 - 24 Apr '26</a:t>
              </a:r>
            </a:p>
          </p:txBody>
        </p:sp>
        <p:sp>
          <p:nvSpPr>
            <p:cNvPr id="93" name="OTLSHAPE_SLT_13eb93585b154338b0f3cb7d61f32452_Title">
              <a:extLst>
                <a:ext uri="{FF2B5EF4-FFF2-40B4-BE49-F238E27FC236}">
                  <a16:creationId xmlns:a16="http://schemas.microsoft.com/office/drawing/2014/main" id="{F3627727-3819-F586-C7B8-39B6A1C232C3}"/>
                </a:ext>
              </a:extLst>
            </p:cNvPr>
            <p:cNvSpPr txBox="1"/>
            <p:nvPr>
              <p:custDataLst>
                <p:tags r:id="rId83"/>
              </p:custDataLst>
            </p:nvPr>
          </p:nvSpPr>
          <p:spPr>
            <a:xfrm>
              <a:off x="3193541" y="4977469"/>
              <a:ext cx="1841500" cy="170519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ctr" anchorCtr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0" cap="none" spc="-6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</a:rPr>
                <a:t>Kraftringen Upgrades Main Grid</a:t>
              </a:r>
            </a:p>
          </p:txBody>
        </p:sp>
        <p:sp>
          <p:nvSpPr>
            <p:cNvPr id="94" name="OTLSHAPE_SLT_74996333e17f4e8d93d4bd80da0ab5df_JoinedDate">
              <a:extLst>
                <a:ext uri="{FF2B5EF4-FFF2-40B4-BE49-F238E27FC236}">
                  <a16:creationId xmlns:a16="http://schemas.microsoft.com/office/drawing/2014/main" id="{37FF000B-B54A-D765-5DE1-863CE66BD04C}"/>
                </a:ext>
              </a:extLst>
            </p:cNvPr>
            <p:cNvSpPr txBox="1"/>
            <p:nvPr>
              <p:custDataLst>
                <p:tags r:id="rId84"/>
              </p:custDataLst>
            </p:nvPr>
          </p:nvSpPr>
          <p:spPr>
            <a:xfrm>
              <a:off x="5017914" y="3423285"/>
              <a:ext cx="1181100" cy="155025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ctr" anchorCtr="0">
              <a:no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000" b="0" i="0" u="none" strike="noStrike" kern="0" cap="none" spc="-4" normalizeH="0" baseline="0" noProof="0">
                  <a:ln>
                    <a:noFill/>
                  </a:ln>
                  <a:solidFill>
                    <a:srgbClr val="44546A"/>
                  </a:solidFill>
                  <a:effectLst/>
                  <a:uLnTx/>
                  <a:uFillTx/>
                  <a:latin typeface="Calibri" panose="020F0502020204030204" pitchFamily="34" charset="0"/>
                </a:rPr>
                <a:t>17 Aug '26 - 30 Aug '26</a:t>
              </a:r>
              <a:endParaRPr kumimoji="0" lang="en-US" sz="1000" b="0" i="0" u="none" strike="noStrike" kern="0" cap="none" spc="-4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 pitchFamily="34" charset="0"/>
              </a:endParaRPr>
            </a:p>
          </p:txBody>
        </p:sp>
        <p:sp>
          <p:nvSpPr>
            <p:cNvPr id="95" name="OTLSHAPE_SLT_74996333e17f4e8d93d4bd80da0ab5df_Title">
              <a:extLst>
                <a:ext uri="{FF2B5EF4-FFF2-40B4-BE49-F238E27FC236}">
                  <a16:creationId xmlns:a16="http://schemas.microsoft.com/office/drawing/2014/main" id="{3ADA96B8-9F69-7202-B447-8215E883535E}"/>
                </a:ext>
              </a:extLst>
            </p:cNvPr>
            <p:cNvSpPr txBox="1"/>
            <p:nvPr>
              <p:custDataLst>
                <p:tags r:id="rId85"/>
              </p:custDataLst>
            </p:nvPr>
          </p:nvSpPr>
          <p:spPr>
            <a:xfrm>
              <a:off x="6683400" y="3415538"/>
              <a:ext cx="952500" cy="170519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ctr" anchorCtr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0" cap="none" spc="-6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</a:rPr>
                <a:t>Machine Restart</a:t>
              </a:r>
            </a:p>
          </p:txBody>
        </p:sp>
        <p:sp>
          <p:nvSpPr>
            <p:cNvPr id="96" name="OTLSHAPE_TB_00000000000000000000000000000000_TimescaleInterval12">
              <a:extLst>
                <a:ext uri="{FF2B5EF4-FFF2-40B4-BE49-F238E27FC236}">
                  <a16:creationId xmlns:a16="http://schemas.microsoft.com/office/drawing/2014/main" id="{E1B65ABF-0D4E-09FE-B8E4-5B2F3595FCB8}"/>
                </a:ext>
              </a:extLst>
            </p:cNvPr>
            <p:cNvSpPr txBox="1"/>
            <p:nvPr>
              <p:custDataLst>
                <p:tags r:id="rId86"/>
              </p:custDataLst>
            </p:nvPr>
          </p:nvSpPr>
          <p:spPr>
            <a:xfrm>
              <a:off x="10882155" y="860700"/>
              <a:ext cx="225383" cy="186055"/>
            </a:xfrm>
            <a:prstGeom prst="rect">
              <a:avLst/>
            </a:prstGeom>
            <a:noFill/>
          </p:spPr>
          <p:txBody>
            <a:bodyPr vert="horz" wrap="none" lIns="0" tIns="0" rIns="0" bIns="0" rtlCol="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-18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</a:rPr>
                <a:t>Feb</a:t>
              </a:r>
            </a:p>
          </p:txBody>
        </p:sp>
        <p:sp>
          <p:nvSpPr>
            <p:cNvPr id="97" name="OTLSHAPE_SLT_de097ab5ad9149b29ba2a8573c9ac63b_Title">
              <a:extLst>
                <a:ext uri="{FF2B5EF4-FFF2-40B4-BE49-F238E27FC236}">
                  <a16:creationId xmlns:a16="http://schemas.microsoft.com/office/drawing/2014/main" id="{A5E3BFCB-4DDB-CD7A-550F-97EAD7EF45EF}"/>
                </a:ext>
              </a:extLst>
            </p:cNvPr>
            <p:cNvSpPr txBox="1"/>
            <p:nvPr>
              <p:custDataLst>
                <p:tags r:id="rId87"/>
              </p:custDataLst>
            </p:nvPr>
          </p:nvSpPr>
          <p:spPr>
            <a:xfrm>
              <a:off x="10118730" y="2324439"/>
              <a:ext cx="800100" cy="170519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ctr" anchorCtr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0" cap="none" spc="-6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</a:rPr>
                <a:t>Christmas/NY</a:t>
              </a:r>
            </a:p>
          </p:txBody>
        </p:sp>
        <p:sp>
          <p:nvSpPr>
            <p:cNvPr id="98" name="OTLSHAPE_SLT_22348b6344754975a703f74f33973090_Title">
              <a:extLst>
                <a:ext uri="{FF2B5EF4-FFF2-40B4-BE49-F238E27FC236}">
                  <a16:creationId xmlns:a16="http://schemas.microsoft.com/office/drawing/2014/main" id="{F421BF76-2D85-F027-923F-935A4F6607F3}"/>
                </a:ext>
              </a:extLst>
            </p:cNvPr>
            <p:cNvSpPr txBox="1"/>
            <p:nvPr>
              <p:custDataLst>
                <p:tags r:id="rId88"/>
              </p:custDataLst>
            </p:nvPr>
          </p:nvSpPr>
          <p:spPr>
            <a:xfrm>
              <a:off x="3396924" y="5287688"/>
              <a:ext cx="1498600" cy="170519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ctr" anchorCtr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0" cap="none" spc="-6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</a:rPr>
                <a:t>Facility SAR5 (Provisional)</a:t>
              </a:r>
            </a:p>
          </p:txBody>
        </p:sp>
        <p:sp>
          <p:nvSpPr>
            <p:cNvPr id="99" name="OTLSHAPE_SLT_22348b6344754975a703f74f33973090_JoinedDate">
              <a:extLst>
                <a:ext uri="{FF2B5EF4-FFF2-40B4-BE49-F238E27FC236}">
                  <a16:creationId xmlns:a16="http://schemas.microsoft.com/office/drawing/2014/main" id="{110EB5CF-74DA-4497-C982-1AAD40A2D0FC}"/>
                </a:ext>
              </a:extLst>
            </p:cNvPr>
            <p:cNvSpPr txBox="1"/>
            <p:nvPr>
              <p:custDataLst>
                <p:tags r:id="rId89"/>
              </p:custDataLst>
            </p:nvPr>
          </p:nvSpPr>
          <p:spPr>
            <a:xfrm>
              <a:off x="6710664" y="5295435"/>
              <a:ext cx="1181100" cy="155025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ctr" anchorCtr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000" b="0" i="0" u="none" strike="noStrike" kern="0" cap="none" spc="-4" normalizeH="0" baseline="0" noProof="0">
                  <a:ln>
                    <a:noFill/>
                  </a:ln>
                  <a:solidFill>
                    <a:srgbClr val="44546A"/>
                  </a:solidFill>
                  <a:effectLst/>
                  <a:uLnTx/>
                  <a:uFillTx/>
                  <a:latin typeface="Calibri" panose="020F0502020204030204" pitchFamily="34" charset="0"/>
                </a:rPr>
                <a:t>30 Jun '26 - 31 Aug '26</a:t>
              </a:r>
              <a:endParaRPr kumimoji="0" lang="en-US" sz="1000" b="0" i="0" u="none" strike="noStrike" kern="0" cap="none" spc="-4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 pitchFamily="34" charset="0"/>
              </a:endParaRPr>
            </a:p>
          </p:txBody>
        </p:sp>
        <p:sp>
          <p:nvSpPr>
            <p:cNvPr id="100" name="OTLSHAPE_SLT_ae25f271ac6c4e2d8297b9c974a3def0_Title">
              <a:extLst>
                <a:ext uri="{FF2B5EF4-FFF2-40B4-BE49-F238E27FC236}">
                  <a16:creationId xmlns:a16="http://schemas.microsoft.com/office/drawing/2014/main" id="{6D885622-0861-3E54-0FAA-CA60AAC33873}"/>
                </a:ext>
              </a:extLst>
            </p:cNvPr>
            <p:cNvSpPr txBox="1"/>
            <p:nvPr>
              <p:custDataLst>
                <p:tags r:id="rId90"/>
              </p:custDataLst>
            </p:nvPr>
          </p:nvSpPr>
          <p:spPr>
            <a:xfrm>
              <a:off x="5309717" y="5496306"/>
              <a:ext cx="1498600" cy="170519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ctr" anchorCtr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0" cap="none" spc="-6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</a:rPr>
                <a:t>Facility SRR5 (Provisional)</a:t>
              </a:r>
            </a:p>
          </p:txBody>
        </p:sp>
        <p:sp>
          <p:nvSpPr>
            <p:cNvPr id="101" name="OTLSHAPE_SLT_ae25f271ac6c4e2d8297b9c974a3def0_JoinedDate">
              <a:extLst>
                <a:ext uri="{FF2B5EF4-FFF2-40B4-BE49-F238E27FC236}">
                  <a16:creationId xmlns:a16="http://schemas.microsoft.com/office/drawing/2014/main" id="{F34B787C-B98C-91B5-3065-CD1D14DAE8FC}"/>
                </a:ext>
              </a:extLst>
            </p:cNvPr>
            <p:cNvSpPr txBox="1"/>
            <p:nvPr>
              <p:custDataLst>
                <p:tags r:id="rId91"/>
              </p:custDataLst>
            </p:nvPr>
          </p:nvSpPr>
          <p:spPr>
            <a:xfrm>
              <a:off x="7855774" y="5504053"/>
              <a:ext cx="1104900" cy="155025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ctr" anchorCtr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0" cap="none" spc="-4" normalizeH="0" baseline="0" noProof="0">
                  <a:ln>
                    <a:noFill/>
                  </a:ln>
                  <a:solidFill>
                    <a:srgbClr val="44546A"/>
                  </a:solidFill>
                  <a:effectLst/>
                  <a:uLnTx/>
                  <a:uFillTx/>
                  <a:latin typeface="Calibri" panose="020F0502020204030204" pitchFamily="34" charset="0"/>
                </a:rPr>
                <a:t>8 Sep '26 - 12 Oct '26</a:t>
              </a:r>
            </a:p>
          </p:txBody>
        </p:sp>
        <p:sp>
          <p:nvSpPr>
            <p:cNvPr id="102" name="OTLSHAPE_SLT_8d896e771be94847aaf245762749dc4a_Title">
              <a:extLst>
                <a:ext uri="{FF2B5EF4-FFF2-40B4-BE49-F238E27FC236}">
                  <a16:creationId xmlns:a16="http://schemas.microsoft.com/office/drawing/2014/main" id="{939CE0F4-8D5F-376F-FAD4-51E51C3E559F}"/>
                </a:ext>
              </a:extLst>
            </p:cNvPr>
            <p:cNvSpPr txBox="1"/>
            <p:nvPr>
              <p:custDataLst>
                <p:tags r:id="rId92"/>
              </p:custDataLst>
            </p:nvPr>
          </p:nvSpPr>
          <p:spPr>
            <a:xfrm>
              <a:off x="9294248" y="5704925"/>
              <a:ext cx="1104900" cy="170519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ctr" anchorCtr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0" cap="none" spc="-1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</a:rPr>
                <a:t>BOT System Permit</a:t>
              </a:r>
            </a:p>
          </p:txBody>
        </p:sp>
        <p:sp>
          <p:nvSpPr>
            <p:cNvPr id="103" name="OTLSHAPE_SLT_8d896e771be94847aaf245762749dc4a_JoinedDate">
              <a:extLst>
                <a:ext uri="{FF2B5EF4-FFF2-40B4-BE49-F238E27FC236}">
                  <a16:creationId xmlns:a16="http://schemas.microsoft.com/office/drawing/2014/main" id="{A11404E9-EB5E-4C9E-624D-C5A250E77553}"/>
                </a:ext>
              </a:extLst>
            </p:cNvPr>
            <p:cNvSpPr txBox="1"/>
            <p:nvPr>
              <p:custDataLst>
                <p:tags r:id="rId93"/>
              </p:custDataLst>
            </p:nvPr>
          </p:nvSpPr>
          <p:spPr>
            <a:xfrm>
              <a:off x="10554962" y="5712672"/>
              <a:ext cx="1130300" cy="155025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ctr" anchorCtr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0" i="0" u="none" strike="noStrike" kern="0" cap="none" spc="-4" normalizeH="0" baseline="0" noProof="0">
                  <a:ln>
                    <a:noFill/>
                  </a:ln>
                  <a:solidFill>
                    <a:srgbClr val="44546A"/>
                  </a:solidFill>
                  <a:effectLst/>
                  <a:uLnTx/>
                  <a:uFillTx/>
                  <a:latin typeface="Calibri" panose="020F0502020204030204" pitchFamily="34" charset="0"/>
                </a:rPr>
                <a:t>18 Jan '27 - 19 Jan '27</a:t>
              </a:r>
              <a:endParaRPr kumimoji="0" lang="en-US" sz="1000" b="0" i="0" u="none" strike="noStrike" kern="0" cap="none" spc="-4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 pitchFamily="34" charset="0"/>
              </a:endParaRPr>
            </a:p>
          </p:txBody>
        </p:sp>
        <p:sp>
          <p:nvSpPr>
            <p:cNvPr id="104" name="OTLSHAPE_SLT_6cbc083c1eed46f2886920742a347a6d_Title">
              <a:extLst>
                <a:ext uri="{FF2B5EF4-FFF2-40B4-BE49-F238E27FC236}">
                  <a16:creationId xmlns:a16="http://schemas.microsoft.com/office/drawing/2014/main" id="{0B4F9517-499B-88BD-093A-B40F285E1D47}"/>
                </a:ext>
              </a:extLst>
            </p:cNvPr>
            <p:cNvSpPr txBox="1"/>
            <p:nvPr>
              <p:custDataLst>
                <p:tags r:id="rId94"/>
              </p:custDataLst>
            </p:nvPr>
          </p:nvSpPr>
          <p:spPr>
            <a:xfrm>
              <a:off x="9022810" y="5913544"/>
              <a:ext cx="1435100" cy="170519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ctr" anchorCtr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0" cap="none" spc="-4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</a:rPr>
                <a:t>BOT Beam </a:t>
              </a:r>
              <a:r>
                <a:rPr kumimoji="0" lang="en-US" sz="1100" b="1" i="0" u="none" strike="noStrike" kern="0" cap="none" spc="-4" normalizeH="0" baseline="0" noProof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</a:rPr>
                <a:t>Authorisation</a:t>
              </a:r>
              <a:endParaRPr kumimoji="0" lang="en-US" sz="1100" b="1" i="0" u="none" strike="noStrike" kern="0" cap="none" spc="-4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</a:endParaRPr>
            </a:p>
          </p:txBody>
        </p:sp>
        <p:sp>
          <p:nvSpPr>
            <p:cNvPr id="105" name="OTLSHAPE_SLT_6cbc083c1eed46f2886920742a347a6d_JoinedDate">
              <a:extLst>
                <a:ext uri="{FF2B5EF4-FFF2-40B4-BE49-F238E27FC236}">
                  <a16:creationId xmlns:a16="http://schemas.microsoft.com/office/drawing/2014/main" id="{91456C4A-0B59-417A-794C-A8D1DE61D415}"/>
                </a:ext>
              </a:extLst>
            </p:cNvPr>
            <p:cNvSpPr txBox="1"/>
            <p:nvPr>
              <p:custDataLst>
                <p:tags r:id="rId95"/>
              </p:custDataLst>
            </p:nvPr>
          </p:nvSpPr>
          <p:spPr>
            <a:xfrm>
              <a:off x="10605781" y="5921291"/>
              <a:ext cx="520700" cy="155025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ctr" anchorCtr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0" cap="none" spc="-6" normalizeH="0" baseline="0" noProof="0">
                  <a:ln>
                    <a:noFill/>
                  </a:ln>
                  <a:solidFill>
                    <a:srgbClr val="44546A"/>
                  </a:solidFill>
                  <a:effectLst/>
                  <a:uLnTx/>
                  <a:uFillTx/>
                  <a:latin typeface="Calibri" panose="020F0502020204030204" pitchFamily="34" charset="0"/>
                </a:rPr>
                <a:t>20 Jan '27</a:t>
              </a:r>
            </a:p>
          </p:txBody>
        </p:sp>
        <p:sp>
          <p:nvSpPr>
            <p:cNvPr id="106" name="OTLSHAPE_SLT_9a230e6efc5344fbad66a523394bccbf_JoinedDate">
              <a:extLst>
                <a:ext uri="{FF2B5EF4-FFF2-40B4-BE49-F238E27FC236}">
                  <a16:creationId xmlns:a16="http://schemas.microsoft.com/office/drawing/2014/main" id="{25C2B9F7-41A5-5354-01CE-56E29DF27725}"/>
                </a:ext>
              </a:extLst>
            </p:cNvPr>
            <p:cNvSpPr txBox="1"/>
            <p:nvPr>
              <p:custDataLst>
                <p:tags r:id="rId96"/>
              </p:custDataLst>
            </p:nvPr>
          </p:nvSpPr>
          <p:spPr>
            <a:xfrm>
              <a:off x="10445903" y="4049141"/>
              <a:ext cx="1054100" cy="155025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ctr" anchorCtr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0" i="0" u="none" strike="noStrike" kern="0" cap="none" spc="-4" normalizeH="0" baseline="0" noProof="0">
                  <a:ln>
                    <a:noFill/>
                  </a:ln>
                  <a:solidFill>
                    <a:srgbClr val="44546A"/>
                  </a:solidFill>
                  <a:effectLst/>
                  <a:uLnTx/>
                  <a:uFillTx/>
                  <a:latin typeface="Calibri" panose="020F0502020204030204" pitchFamily="34" charset="0"/>
                </a:rPr>
                <a:t>4 Jan '27 - 15 Jan '27</a:t>
              </a:r>
              <a:endParaRPr kumimoji="0" lang="en-US" sz="1000" b="0" i="0" u="none" strike="noStrike" kern="0" cap="none" spc="-4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 pitchFamily="34" charset="0"/>
              </a:endParaRPr>
            </a:p>
          </p:txBody>
        </p:sp>
        <p:sp>
          <p:nvSpPr>
            <p:cNvPr id="107" name="OTLSHAPE_SLT_9a230e6efc5344fbad66a523394bccbf_Title">
              <a:extLst>
                <a:ext uri="{FF2B5EF4-FFF2-40B4-BE49-F238E27FC236}">
                  <a16:creationId xmlns:a16="http://schemas.microsoft.com/office/drawing/2014/main" id="{EE6862BA-8E11-6A29-AD3D-88D20A4F1A4D}"/>
                </a:ext>
              </a:extLst>
            </p:cNvPr>
            <p:cNvSpPr txBox="1"/>
            <p:nvPr>
              <p:custDataLst>
                <p:tags r:id="rId97"/>
              </p:custDataLst>
            </p:nvPr>
          </p:nvSpPr>
          <p:spPr>
            <a:xfrm>
              <a:off x="9066299" y="4041394"/>
              <a:ext cx="952500" cy="170519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ctr" anchorCtr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0" cap="none" spc="-6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</a:rPr>
                <a:t>Machine Restart</a:t>
              </a:r>
            </a:p>
          </p:txBody>
        </p:sp>
        <p:sp>
          <p:nvSpPr>
            <p:cNvPr id="108" name="OTLSHAPE_SLT_9e339053c30a468c82b8437088d716f0_JoinedDate">
              <a:extLst>
                <a:ext uri="{FF2B5EF4-FFF2-40B4-BE49-F238E27FC236}">
                  <a16:creationId xmlns:a16="http://schemas.microsoft.com/office/drawing/2014/main" id="{6E37327B-ED46-FBF7-BE73-B3749222CE20}"/>
                </a:ext>
              </a:extLst>
            </p:cNvPr>
            <p:cNvSpPr txBox="1"/>
            <p:nvPr>
              <p:custDataLst>
                <p:tags r:id="rId98"/>
              </p:custDataLst>
            </p:nvPr>
          </p:nvSpPr>
          <p:spPr>
            <a:xfrm>
              <a:off x="8182620" y="3840523"/>
              <a:ext cx="1028700" cy="155025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ctr" anchorCtr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0" cap="none" spc="-4" normalizeH="0" baseline="0" noProof="0">
                  <a:ln>
                    <a:noFill/>
                  </a:ln>
                  <a:solidFill>
                    <a:srgbClr val="44546A"/>
                  </a:solidFill>
                  <a:effectLst/>
                  <a:uLnTx/>
                  <a:uFillTx/>
                  <a:latin typeface="Calibri" panose="020F0502020204030204" pitchFamily="34" charset="0"/>
                </a:rPr>
                <a:t>5 Dec '26 - 3 Jan '27</a:t>
              </a:r>
            </a:p>
          </p:txBody>
        </p:sp>
        <p:sp>
          <p:nvSpPr>
            <p:cNvPr id="109" name="OTLSHAPE_SLT_9e339053c30a468c82b8437088d716f0_Title">
              <a:extLst>
                <a:ext uri="{FF2B5EF4-FFF2-40B4-BE49-F238E27FC236}">
                  <a16:creationId xmlns:a16="http://schemas.microsoft.com/office/drawing/2014/main" id="{C563663D-CB75-863B-B557-A6D2ACED7D61}"/>
                </a:ext>
              </a:extLst>
            </p:cNvPr>
            <p:cNvSpPr txBox="1"/>
            <p:nvPr>
              <p:custDataLst>
                <p:tags r:id="rId99"/>
              </p:custDataLst>
            </p:nvPr>
          </p:nvSpPr>
          <p:spPr>
            <a:xfrm>
              <a:off x="10118730" y="3832776"/>
              <a:ext cx="800100" cy="170519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ctr" anchorCtr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0" cap="none" spc="-6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</a:rPr>
                <a:t>Machine Stop</a:t>
              </a:r>
            </a:p>
          </p:txBody>
        </p:sp>
        <p:sp>
          <p:nvSpPr>
            <p:cNvPr id="110" name="OTLSHAPE_SLT_502420047d134f5c9fd8af389227433b_Title">
              <a:extLst>
                <a:ext uri="{FF2B5EF4-FFF2-40B4-BE49-F238E27FC236}">
                  <a16:creationId xmlns:a16="http://schemas.microsoft.com/office/drawing/2014/main" id="{34D42129-42ED-C7EB-F569-D03BFBBBD9EF}"/>
                </a:ext>
              </a:extLst>
            </p:cNvPr>
            <p:cNvSpPr txBox="1"/>
            <p:nvPr>
              <p:custDataLst>
                <p:tags r:id="rId100"/>
              </p:custDataLst>
            </p:nvPr>
          </p:nvSpPr>
          <p:spPr>
            <a:xfrm>
              <a:off x="9246496" y="4250013"/>
              <a:ext cx="1155700" cy="170519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ctr" anchorCtr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0" cap="none" spc="-6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</a:rPr>
                <a:t>BOT Commissioning</a:t>
              </a:r>
            </a:p>
          </p:txBody>
        </p:sp>
        <p:sp>
          <p:nvSpPr>
            <p:cNvPr id="111" name="OTLSHAPE_SLT_502420047d134f5c9fd8af389227433b_JoinedDate">
              <a:extLst>
                <a:ext uri="{FF2B5EF4-FFF2-40B4-BE49-F238E27FC236}">
                  <a16:creationId xmlns:a16="http://schemas.microsoft.com/office/drawing/2014/main" id="{96961110-D6A2-3ECE-DDD0-964F710AF2DB}"/>
                </a:ext>
              </a:extLst>
            </p:cNvPr>
            <p:cNvSpPr txBox="1"/>
            <p:nvPr>
              <p:custDataLst>
                <p:tags r:id="rId101"/>
              </p:custDataLst>
            </p:nvPr>
          </p:nvSpPr>
          <p:spPr>
            <a:xfrm>
              <a:off x="10870071" y="4257760"/>
              <a:ext cx="1130300" cy="155025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ctr" anchorCtr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0" i="0" u="none" strike="noStrike" kern="0" cap="none" spc="-4" normalizeH="0" baseline="0" noProof="0">
                  <a:ln>
                    <a:noFill/>
                  </a:ln>
                  <a:solidFill>
                    <a:srgbClr val="44546A"/>
                  </a:solidFill>
                  <a:effectLst/>
                  <a:uLnTx/>
                  <a:uFillTx/>
                  <a:latin typeface="Calibri" panose="020F0502020204030204" pitchFamily="34" charset="0"/>
                </a:rPr>
                <a:t>18 Jan '27 - 27 Jan '27</a:t>
              </a:r>
              <a:endParaRPr kumimoji="0" lang="en-US" sz="1000" b="0" i="0" u="none" strike="noStrike" kern="0" cap="none" spc="-4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 pitchFamily="34" charset="0"/>
              </a:endParaRPr>
            </a:p>
          </p:txBody>
        </p:sp>
        <p:cxnSp>
          <p:nvCxnSpPr>
            <p:cNvPr id="112" name="OTLSHAPE_TB_00000000000000000000000000000000_Separator1">
              <a:extLst>
                <a:ext uri="{FF2B5EF4-FFF2-40B4-BE49-F238E27FC236}">
                  <a16:creationId xmlns:a16="http://schemas.microsoft.com/office/drawing/2014/main" id="{E3BF5918-1CEE-631B-245C-DA89A2C3662B}"/>
                </a:ext>
              </a:extLst>
            </p:cNvPr>
            <p:cNvCxnSpPr/>
            <p:nvPr>
              <p:custDataLst>
                <p:tags r:id="rId102"/>
              </p:custDataLst>
            </p:nvPr>
          </p:nvCxnSpPr>
          <p:spPr>
            <a:xfrm>
              <a:off x="2488411" y="801328"/>
              <a:ext cx="0" cy="304800"/>
            </a:xfrm>
            <a:prstGeom prst="line">
              <a:avLst/>
            </a:prstGeom>
            <a:noFill/>
            <a:ln w="9525" cap="flat" cmpd="sng" algn="ctr">
              <a:solidFill>
                <a:sysClr val="window" lastClr="FFFFFF">
                  <a:alpha val="29804"/>
                </a:sysClr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</p:cxnSp>
        <p:cxnSp>
          <p:nvCxnSpPr>
            <p:cNvPr id="113" name="OTLSHAPE_TB_00000000000000000000000000000000_Separator2">
              <a:extLst>
                <a:ext uri="{FF2B5EF4-FFF2-40B4-BE49-F238E27FC236}">
                  <a16:creationId xmlns:a16="http://schemas.microsoft.com/office/drawing/2014/main" id="{51A03C6A-5D51-7ED5-11F7-21E6D62B1EB7}"/>
                </a:ext>
              </a:extLst>
            </p:cNvPr>
            <p:cNvCxnSpPr/>
            <p:nvPr>
              <p:custDataLst>
                <p:tags r:id="rId103"/>
              </p:custDataLst>
            </p:nvPr>
          </p:nvCxnSpPr>
          <p:spPr>
            <a:xfrm>
              <a:off x="3306346" y="801328"/>
              <a:ext cx="0" cy="304800"/>
            </a:xfrm>
            <a:prstGeom prst="line">
              <a:avLst/>
            </a:prstGeom>
            <a:noFill/>
            <a:ln w="9525" cap="flat" cmpd="sng" algn="ctr">
              <a:solidFill>
                <a:sysClr val="window" lastClr="FFFFFF">
                  <a:alpha val="29804"/>
                </a:sysClr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</p:cxnSp>
        <p:cxnSp>
          <p:nvCxnSpPr>
            <p:cNvPr id="114" name="OTLSHAPE_TB_00000000000000000000000000000000_Separator3">
              <a:extLst>
                <a:ext uri="{FF2B5EF4-FFF2-40B4-BE49-F238E27FC236}">
                  <a16:creationId xmlns:a16="http://schemas.microsoft.com/office/drawing/2014/main" id="{A5573D9C-3490-50B1-ED56-6373FD1D7571}"/>
                </a:ext>
              </a:extLst>
            </p:cNvPr>
            <p:cNvCxnSpPr/>
            <p:nvPr>
              <p:custDataLst>
                <p:tags r:id="rId104"/>
              </p:custDataLst>
            </p:nvPr>
          </p:nvCxnSpPr>
          <p:spPr>
            <a:xfrm>
              <a:off x="4151547" y="801328"/>
              <a:ext cx="0" cy="304800"/>
            </a:xfrm>
            <a:prstGeom prst="line">
              <a:avLst/>
            </a:prstGeom>
            <a:noFill/>
            <a:ln w="9525" cap="flat" cmpd="sng" algn="ctr">
              <a:solidFill>
                <a:sysClr val="window" lastClr="FFFFFF">
                  <a:alpha val="29804"/>
                </a:sysClr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</p:cxnSp>
        <p:cxnSp>
          <p:nvCxnSpPr>
            <p:cNvPr id="115" name="OTLSHAPE_TB_00000000000000000000000000000000_Separator4">
              <a:extLst>
                <a:ext uri="{FF2B5EF4-FFF2-40B4-BE49-F238E27FC236}">
                  <a16:creationId xmlns:a16="http://schemas.microsoft.com/office/drawing/2014/main" id="{B6A3684D-7929-2920-AC4C-920C1439FEF8}"/>
                </a:ext>
              </a:extLst>
            </p:cNvPr>
            <p:cNvCxnSpPr/>
            <p:nvPr>
              <p:custDataLst>
                <p:tags r:id="rId105"/>
              </p:custDataLst>
            </p:nvPr>
          </p:nvCxnSpPr>
          <p:spPr>
            <a:xfrm>
              <a:off x="4969482" y="801328"/>
              <a:ext cx="0" cy="304800"/>
            </a:xfrm>
            <a:prstGeom prst="line">
              <a:avLst/>
            </a:prstGeom>
            <a:noFill/>
            <a:ln w="9525" cap="flat" cmpd="sng" algn="ctr">
              <a:solidFill>
                <a:sysClr val="window" lastClr="FFFFFF">
                  <a:alpha val="29804"/>
                </a:sysClr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</p:cxnSp>
        <p:cxnSp>
          <p:nvCxnSpPr>
            <p:cNvPr id="116" name="OTLSHAPE_TB_00000000000000000000000000000000_Separator5">
              <a:extLst>
                <a:ext uri="{FF2B5EF4-FFF2-40B4-BE49-F238E27FC236}">
                  <a16:creationId xmlns:a16="http://schemas.microsoft.com/office/drawing/2014/main" id="{A8E49DC7-8EDE-0CD3-3701-3D90531462AD}"/>
                </a:ext>
              </a:extLst>
            </p:cNvPr>
            <p:cNvCxnSpPr/>
            <p:nvPr>
              <p:custDataLst>
                <p:tags r:id="rId106"/>
              </p:custDataLst>
            </p:nvPr>
          </p:nvCxnSpPr>
          <p:spPr>
            <a:xfrm>
              <a:off x="5814682" y="801328"/>
              <a:ext cx="0" cy="304800"/>
            </a:xfrm>
            <a:prstGeom prst="line">
              <a:avLst/>
            </a:prstGeom>
            <a:noFill/>
            <a:ln w="9525" cap="flat" cmpd="sng" algn="ctr">
              <a:solidFill>
                <a:sysClr val="window" lastClr="FFFFFF">
                  <a:alpha val="29804"/>
                </a:sysClr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</p:cxnSp>
        <p:cxnSp>
          <p:nvCxnSpPr>
            <p:cNvPr id="117" name="OTLSHAPE_TB_00000000000000000000000000000000_Separator6">
              <a:extLst>
                <a:ext uri="{FF2B5EF4-FFF2-40B4-BE49-F238E27FC236}">
                  <a16:creationId xmlns:a16="http://schemas.microsoft.com/office/drawing/2014/main" id="{183A9A62-C709-9C7F-3DB3-50C9ED6FD319}"/>
                </a:ext>
              </a:extLst>
            </p:cNvPr>
            <p:cNvCxnSpPr/>
            <p:nvPr>
              <p:custDataLst>
                <p:tags r:id="rId107"/>
              </p:custDataLst>
            </p:nvPr>
          </p:nvCxnSpPr>
          <p:spPr>
            <a:xfrm>
              <a:off x="6659883" y="801328"/>
              <a:ext cx="0" cy="304800"/>
            </a:xfrm>
            <a:prstGeom prst="line">
              <a:avLst/>
            </a:prstGeom>
            <a:noFill/>
            <a:ln w="9525" cap="flat" cmpd="sng" algn="ctr">
              <a:solidFill>
                <a:sysClr val="window" lastClr="FFFFFF">
                  <a:alpha val="29804"/>
                </a:sysClr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</p:cxnSp>
        <p:cxnSp>
          <p:nvCxnSpPr>
            <p:cNvPr id="118" name="OTLSHAPE_TB_00000000000000000000000000000000_Separator7">
              <a:extLst>
                <a:ext uri="{FF2B5EF4-FFF2-40B4-BE49-F238E27FC236}">
                  <a16:creationId xmlns:a16="http://schemas.microsoft.com/office/drawing/2014/main" id="{871D39AA-E13B-C8B2-32C6-2F2AB6BCF3CA}"/>
                </a:ext>
              </a:extLst>
            </p:cNvPr>
            <p:cNvCxnSpPr/>
            <p:nvPr>
              <p:custDataLst>
                <p:tags r:id="rId108"/>
              </p:custDataLst>
            </p:nvPr>
          </p:nvCxnSpPr>
          <p:spPr>
            <a:xfrm>
              <a:off x="7477818" y="801328"/>
              <a:ext cx="0" cy="304800"/>
            </a:xfrm>
            <a:prstGeom prst="line">
              <a:avLst/>
            </a:prstGeom>
            <a:noFill/>
            <a:ln w="9525" cap="flat" cmpd="sng" algn="ctr">
              <a:solidFill>
                <a:sysClr val="window" lastClr="FFFFFF">
                  <a:alpha val="29804"/>
                </a:sysClr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</p:cxnSp>
        <p:cxnSp>
          <p:nvCxnSpPr>
            <p:cNvPr id="119" name="OTLSHAPE_TB_00000000000000000000000000000000_Separator8">
              <a:extLst>
                <a:ext uri="{FF2B5EF4-FFF2-40B4-BE49-F238E27FC236}">
                  <a16:creationId xmlns:a16="http://schemas.microsoft.com/office/drawing/2014/main" id="{A6BBB464-AF8B-AF4F-F479-46962A73C3F4}"/>
                </a:ext>
              </a:extLst>
            </p:cNvPr>
            <p:cNvCxnSpPr/>
            <p:nvPr>
              <p:custDataLst>
                <p:tags r:id="rId109"/>
              </p:custDataLst>
            </p:nvPr>
          </p:nvCxnSpPr>
          <p:spPr>
            <a:xfrm>
              <a:off x="8323018" y="801328"/>
              <a:ext cx="0" cy="304800"/>
            </a:xfrm>
            <a:prstGeom prst="line">
              <a:avLst/>
            </a:prstGeom>
            <a:noFill/>
            <a:ln w="9525" cap="flat" cmpd="sng" algn="ctr">
              <a:solidFill>
                <a:sysClr val="window" lastClr="FFFFFF">
                  <a:alpha val="29804"/>
                </a:sysClr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</p:cxnSp>
        <p:cxnSp>
          <p:nvCxnSpPr>
            <p:cNvPr id="120" name="OTLSHAPE_TB_00000000000000000000000000000000_Separator9">
              <a:extLst>
                <a:ext uri="{FF2B5EF4-FFF2-40B4-BE49-F238E27FC236}">
                  <a16:creationId xmlns:a16="http://schemas.microsoft.com/office/drawing/2014/main" id="{9C84ED22-1897-40A0-5576-F3A089B1772A}"/>
                </a:ext>
              </a:extLst>
            </p:cNvPr>
            <p:cNvCxnSpPr/>
            <p:nvPr>
              <p:custDataLst>
                <p:tags r:id="rId110"/>
              </p:custDataLst>
            </p:nvPr>
          </p:nvCxnSpPr>
          <p:spPr>
            <a:xfrm>
              <a:off x="9140954" y="801328"/>
              <a:ext cx="0" cy="304800"/>
            </a:xfrm>
            <a:prstGeom prst="line">
              <a:avLst/>
            </a:prstGeom>
            <a:noFill/>
            <a:ln w="9525" cap="flat" cmpd="sng" algn="ctr">
              <a:solidFill>
                <a:sysClr val="window" lastClr="FFFFFF">
                  <a:alpha val="29804"/>
                </a:sysClr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</p:cxnSp>
        <p:cxnSp>
          <p:nvCxnSpPr>
            <p:cNvPr id="121" name="OTLSHAPE_TB_00000000000000000000000000000000_Separator10">
              <a:extLst>
                <a:ext uri="{FF2B5EF4-FFF2-40B4-BE49-F238E27FC236}">
                  <a16:creationId xmlns:a16="http://schemas.microsoft.com/office/drawing/2014/main" id="{7D6BEDE5-E9B3-9D54-9DA7-07B48A77A9AF}"/>
                </a:ext>
              </a:extLst>
            </p:cNvPr>
            <p:cNvCxnSpPr/>
            <p:nvPr>
              <p:custDataLst>
                <p:tags r:id="rId111"/>
              </p:custDataLst>
            </p:nvPr>
          </p:nvCxnSpPr>
          <p:spPr>
            <a:xfrm>
              <a:off x="9986155" y="801328"/>
              <a:ext cx="0" cy="304800"/>
            </a:xfrm>
            <a:prstGeom prst="line">
              <a:avLst/>
            </a:prstGeom>
            <a:noFill/>
            <a:ln w="9525" cap="flat" cmpd="sng" algn="ctr">
              <a:solidFill>
                <a:sysClr val="window" lastClr="FFFFFF">
                  <a:alpha val="29804"/>
                </a:sysClr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</p:cxnSp>
        <p:cxnSp>
          <p:nvCxnSpPr>
            <p:cNvPr id="122" name="OTLSHAPE_TB_00000000000000000000000000000000_Separator11">
              <a:extLst>
                <a:ext uri="{FF2B5EF4-FFF2-40B4-BE49-F238E27FC236}">
                  <a16:creationId xmlns:a16="http://schemas.microsoft.com/office/drawing/2014/main" id="{AC2C8EF6-C456-591F-DDC7-8E6364CBD1BA}"/>
                </a:ext>
              </a:extLst>
            </p:cNvPr>
            <p:cNvCxnSpPr/>
            <p:nvPr>
              <p:custDataLst>
                <p:tags r:id="rId112"/>
              </p:custDataLst>
            </p:nvPr>
          </p:nvCxnSpPr>
          <p:spPr>
            <a:xfrm>
              <a:off x="10831354" y="801328"/>
              <a:ext cx="0" cy="304800"/>
            </a:xfrm>
            <a:prstGeom prst="line">
              <a:avLst/>
            </a:prstGeom>
            <a:noFill/>
            <a:ln w="9525" cap="flat" cmpd="sng" algn="ctr">
              <a:solidFill>
                <a:sysClr val="window" lastClr="FFFFFF">
                  <a:alpha val="29804"/>
                </a:sysClr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</p:cxnSp>
        <p:sp>
          <p:nvSpPr>
            <p:cNvPr id="123" name="OTLSHAPE_M_f813f45f02594214b54f5512f5700ae0_Shape">
              <a:extLst>
                <a:ext uri="{FF2B5EF4-FFF2-40B4-BE49-F238E27FC236}">
                  <a16:creationId xmlns:a16="http://schemas.microsoft.com/office/drawing/2014/main" id="{19D8192E-EF22-E883-634E-5722CB25C036}"/>
                </a:ext>
              </a:extLst>
            </p:cNvPr>
            <p:cNvSpPr/>
            <p:nvPr>
              <p:custDataLst>
                <p:tags r:id="rId113"/>
              </p:custDataLst>
            </p:nvPr>
          </p:nvSpPr>
          <p:spPr>
            <a:xfrm rot="16200000">
              <a:off x="10754028" y="321056"/>
              <a:ext cx="165100" cy="165100"/>
            </a:xfrm>
            <a:prstGeom prst="flowChartMerge">
              <a:avLst/>
            </a:prstGeom>
            <a:solidFill>
              <a:srgbClr val="EA161E"/>
            </a:solidFill>
            <a:ln w="12700" cap="flat" cmpd="sng" algn="ctr">
              <a:noFill/>
              <a:prstDash val="solid"/>
              <a:miter lim="800000"/>
            </a:ln>
            <a:effectLst/>
            <a:scene3d>
              <a:camera prst="orthographicFront"/>
              <a:lightRig rig="threePt" dir="t"/>
            </a:scene3d>
            <a:sp3d>
              <a:bevelT h="12700"/>
            </a:sp3d>
            <a:extLst>
              <a:ext uri="{91240B29-F687-4F45-9708-019B960494DF}">
                <a14:hiddenLine xmlns:a14="http://schemas.microsoft.com/office/drawing/2010/main" w="127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</a14:hiddenLine>
              </a:ext>
            </a:ex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4" name="OTLSHAPE_M_f813f45f02594214b54f5512f5700ae0_Title">
              <a:extLst>
                <a:ext uri="{FF2B5EF4-FFF2-40B4-BE49-F238E27FC236}">
                  <a16:creationId xmlns:a16="http://schemas.microsoft.com/office/drawing/2014/main" id="{8E812B53-5EB3-17D1-0B84-5E2ACE05AC63}"/>
                </a:ext>
              </a:extLst>
            </p:cNvPr>
            <p:cNvSpPr txBox="1"/>
            <p:nvPr>
              <p:custDataLst>
                <p:tags r:id="rId114"/>
              </p:custDataLst>
            </p:nvPr>
          </p:nvSpPr>
          <p:spPr>
            <a:xfrm>
              <a:off x="10950878" y="209085"/>
              <a:ext cx="241300" cy="170519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ctr" anchorCtr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0" cap="none" spc="-22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</a:rPr>
                <a:t>BOT</a:t>
              </a:r>
            </a:p>
          </p:txBody>
        </p:sp>
        <p:sp>
          <p:nvSpPr>
            <p:cNvPr id="125" name="OTLSHAPE_M_f813f45f02594214b54f5512f5700ae0_Date">
              <a:extLst>
                <a:ext uri="{FF2B5EF4-FFF2-40B4-BE49-F238E27FC236}">
                  <a16:creationId xmlns:a16="http://schemas.microsoft.com/office/drawing/2014/main" id="{7CADDB31-8C2A-3EFC-06D9-B63490EE145A}"/>
                </a:ext>
              </a:extLst>
            </p:cNvPr>
            <p:cNvSpPr txBox="1"/>
            <p:nvPr>
              <p:custDataLst>
                <p:tags r:id="rId115"/>
              </p:custDataLst>
            </p:nvPr>
          </p:nvSpPr>
          <p:spPr>
            <a:xfrm>
              <a:off x="10950878" y="392303"/>
              <a:ext cx="520700" cy="155025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ctr" anchorCtr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0" cap="none" spc="-6" normalizeH="0" baseline="0" noProof="0">
                  <a:ln>
                    <a:noFill/>
                  </a:ln>
                  <a:solidFill>
                    <a:srgbClr val="44546A"/>
                  </a:solidFill>
                  <a:effectLst/>
                  <a:uLnTx/>
                  <a:uFillTx/>
                  <a:latin typeface="Calibri" panose="020F0502020204030204" pitchFamily="34" charset="0"/>
                </a:rPr>
                <a:t>27 Jan '27</a:t>
              </a:r>
            </a:p>
          </p:txBody>
        </p:sp>
        <p:sp>
          <p:nvSpPr>
            <p:cNvPr id="126" name="OTLSHAPE_D_d07cc022eca94faab08c7ff0db3c0730_Line">
              <a:extLst>
                <a:ext uri="{FF2B5EF4-FFF2-40B4-BE49-F238E27FC236}">
                  <a16:creationId xmlns:a16="http://schemas.microsoft.com/office/drawing/2014/main" id="{4D8FD659-45CD-71D0-F428-1B882CF545AA}"/>
                </a:ext>
              </a:extLst>
            </p:cNvPr>
            <p:cNvSpPr/>
            <p:nvPr>
              <p:custDataLst>
                <p:tags r:id="rId116"/>
              </p:custDataLst>
            </p:nvPr>
          </p:nvSpPr>
          <p:spPr>
            <a:xfrm>
              <a:off x="10722278" y="183685"/>
              <a:ext cx="114301" cy="4151588"/>
            </a:xfrm>
            <a:custGeom>
              <a:avLst/>
              <a:gdLst/>
              <a:ahLst/>
              <a:cxnLst/>
              <a:rect l="0" t="0" r="0" b="0"/>
              <a:pathLst>
                <a:path w="114301" h="4151588">
                  <a:moveTo>
                    <a:pt x="114300" y="137371"/>
                  </a:moveTo>
                  <a:lnTo>
                    <a:pt x="114300" y="0"/>
                  </a:lnTo>
                  <a:lnTo>
                    <a:pt x="6350" y="0"/>
                  </a:lnTo>
                  <a:lnTo>
                    <a:pt x="6350" y="389043"/>
                  </a:lnTo>
                  <a:lnTo>
                    <a:pt x="103343" y="389043"/>
                  </a:lnTo>
                  <a:lnTo>
                    <a:pt x="103343" y="4151587"/>
                  </a:lnTo>
                  <a:lnTo>
                    <a:pt x="0" y="4151587"/>
                  </a:lnTo>
                </a:path>
              </a:pathLst>
            </a:custGeom>
            <a:noFill/>
            <a:ln w="12700" cap="flat" cmpd="sng" algn="ctr">
              <a:solidFill>
                <a:sysClr val="windowText" lastClr="000000"/>
              </a:solidFill>
              <a:prstDash val="solid"/>
              <a:miter lim="800000"/>
              <a:headEnd type="none" w="med" len="med"/>
              <a:tailEnd type="triangle" w="med" len="sm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422619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998C5C-DD40-CC05-9D3C-EECDC87259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u pied de page 10">
            <a:extLst>
              <a:ext uri="{FF2B5EF4-FFF2-40B4-BE49-F238E27FC236}">
                <a16:creationId xmlns:a16="http://schemas.microsoft.com/office/drawing/2014/main" id="{9BB0E658-6800-95D0-4BB5-994D58EAC5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>
                <a:latin typeface="Times New Roman" charset="0"/>
                <a:ea typeface="ＭＳ Ｐゴシック" charset="0"/>
                <a:cs typeface="ＭＳ Ｐゴシック" charset="0"/>
              </a:rPr>
              <a:t>M. Dracos, IPHC-IN2P3/CNRS/UNISTRA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76F6285-5A79-3ED9-4716-FFF3C3A04B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B75A52C-D3C1-DA4F-91BD-350C97786792}" type="slidenum">
              <a:rPr lang="en-GB" smtClean="0">
                <a:latin typeface="Times New Roman" charset="0"/>
                <a:ea typeface="ＭＳ Ｐゴシック" charset="0"/>
                <a:cs typeface="ＭＳ Ｐゴシック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en-GB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1BFBC24D-2FCC-0FC1-1DA1-4295459EEA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>
                <a:latin typeface="Times New Roman" charset="0"/>
                <a:ea typeface="ＭＳ Ｐゴシック" charset="0"/>
                <a:cs typeface="ＭＳ Ｐゴシック" charset="0"/>
              </a:rPr>
              <a:t>Mito, 26/05/2026</a:t>
            </a:r>
            <a:endParaRPr lang="en-GB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117A907-EBE6-23D2-258E-014FC0FD72D1}"/>
              </a:ext>
            </a:extLst>
          </p:cNvPr>
          <p:cNvSpPr txBox="1"/>
          <p:nvPr/>
        </p:nvSpPr>
        <p:spPr>
          <a:xfrm>
            <a:off x="1613808" y="1429248"/>
            <a:ext cx="893989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dirty="0">
                <a:ea typeface="Times New Roman" panose="02020603050405020304" pitchFamily="18" charset="0"/>
              </a:rPr>
              <a:t>HORIZON-INFRA-2026-01-DEV-03: Consolidation of the Research Infrastructure landscape – Individual support for evolution, long term sustainability and emerging needs of pan-European research infrastructures</a:t>
            </a:r>
            <a:r>
              <a:rPr lang="en-FR" dirty="0"/>
              <a:t> </a:t>
            </a:r>
            <a:endParaRPr lang="en-GB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6F891EC-0817-AA6C-83AB-881A5BD48FA6}"/>
              </a:ext>
            </a:extLst>
          </p:cNvPr>
          <p:cNvSpPr txBox="1"/>
          <p:nvPr/>
        </p:nvSpPr>
        <p:spPr>
          <a:xfrm>
            <a:off x="1742387" y="3557649"/>
            <a:ext cx="8082643" cy="1592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300"/>
              </a:spcBef>
              <a:spcAft>
                <a:spcPts val="600"/>
              </a:spcAft>
            </a:pPr>
            <a:r>
              <a:rPr lang="en-GB" b="1" dirty="0">
                <a:solidFill>
                  <a:srgbClr val="0432FF"/>
                </a:solidFill>
                <a:ea typeface="Times New Roman" panose="02020603050405020304" pitchFamily="18" charset="0"/>
              </a:rPr>
              <a:t>Title of Proposal: Design and feasibility study of the engineering of the large underground ESSnuSB Far Detectors for fundamental neutrino oscillation research </a:t>
            </a:r>
            <a:r>
              <a:rPr lang="en-US" b="1" dirty="0">
                <a:solidFill>
                  <a:srgbClr val="0432FF"/>
                </a:solidFill>
                <a:ea typeface="Times New Roman" panose="02020603050405020304" pitchFamily="18" charset="0"/>
              </a:rPr>
              <a:t>with as added benefits of their use for </a:t>
            </a:r>
            <a:r>
              <a:rPr lang="en-GB" b="1" dirty="0">
                <a:solidFill>
                  <a:srgbClr val="0432FF"/>
                </a:solidFill>
                <a:ea typeface="Times New Roman" panose="02020603050405020304" pitchFamily="18" charset="0"/>
              </a:rPr>
              <a:t>mineral exploration and energy-storage</a:t>
            </a:r>
            <a:endParaRPr lang="en-FR" dirty="0">
              <a:solidFill>
                <a:srgbClr val="0432FF"/>
              </a:solidFill>
              <a:ea typeface="Times New Roman" panose="02020603050405020304" pitchFamily="18" charset="0"/>
            </a:endParaRPr>
          </a:p>
          <a:p>
            <a:pPr algn="ctr">
              <a:spcBef>
                <a:spcPts val="300"/>
              </a:spcBef>
              <a:spcAft>
                <a:spcPts val="600"/>
              </a:spcAft>
            </a:pPr>
            <a:r>
              <a:rPr lang="en-GB" b="1" dirty="0">
                <a:solidFill>
                  <a:srgbClr val="0432FF"/>
                </a:solidFill>
                <a:ea typeface="Times New Roman" panose="02020603050405020304" pitchFamily="18" charset="0"/>
              </a:rPr>
              <a:t>Acronym of Proposal: ESSνSB-FD</a:t>
            </a:r>
            <a:endParaRPr lang="en-FR" dirty="0">
              <a:solidFill>
                <a:srgbClr val="0432FF"/>
              </a:solidFill>
              <a:ea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FC16016-A759-1346-4289-399883A96098}"/>
              </a:ext>
            </a:extLst>
          </p:cNvPr>
          <p:cNvSpPr txBox="1"/>
          <p:nvPr/>
        </p:nvSpPr>
        <p:spPr>
          <a:xfrm>
            <a:off x="2142519" y="5424914"/>
            <a:ext cx="7282378" cy="369332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none" rtlCol="0">
            <a:spAutoFit/>
          </a:bodyPr>
          <a:lstStyle/>
          <a:p>
            <a:pPr algn="l"/>
            <a:r>
              <a:rPr lang="en-GB" dirty="0">
                <a:solidFill>
                  <a:srgbClr val="FF0000"/>
                </a:solidFill>
              </a:rPr>
              <a:t>Proposal submitted in June 2026! Response expected in October 2026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0DE0C00-7F51-0799-3277-1A6458F1A3A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65640"/>
          <a:stretch>
            <a:fillRect/>
          </a:stretch>
        </p:blipFill>
        <p:spPr>
          <a:xfrm>
            <a:off x="5578069" y="2599410"/>
            <a:ext cx="1011369" cy="683718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BD3EA7CD-D6F1-1172-B1B0-FDD52C5991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Further </a:t>
            </a:r>
            <a:r>
              <a:rPr lang="en-GB" dirty="0" err="1"/>
              <a:t>Poposed</a:t>
            </a:r>
            <a:r>
              <a:rPr lang="en-GB" dirty="0"/>
              <a:t> Studies: Far Detector</a:t>
            </a:r>
          </a:p>
        </p:txBody>
      </p:sp>
    </p:spTree>
    <p:extLst>
      <p:ext uri="{BB962C8B-B14F-4D97-AF65-F5344CB8AC3E}">
        <p14:creationId xmlns:p14="http://schemas.microsoft.com/office/powerpoint/2010/main" val="27858125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150637-E4EE-D34C-994A-D9A00B8A85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Outlook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6BEBF1A-97F8-254D-BFE4-6A7D06E8E0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PRESENTATION TITLE/FOOTER</a:t>
            </a:r>
            <a:endParaRPr lang="sv-S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23E964-CF54-AB4C-B838-1343A7FCF5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83078-D760-1647-8B80-66BA8B52336D}" type="slidenum">
              <a:rPr lang="sv-SE" smtClean="0"/>
              <a:t>15</a:t>
            </a:fld>
            <a:endParaRPr lang="sv-SE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30357E3-8F27-8749-9B79-7D5BC6FBAE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927" y="1117921"/>
            <a:ext cx="9365782" cy="4768062"/>
          </a:xfrm>
        </p:spPr>
        <p:txBody>
          <a:bodyPr/>
          <a:lstStyle/>
          <a:p>
            <a:pPr lvl="1">
              <a:buFont typeface="Arial" panose="020B0604020202020204" pitchFamily="34" charset="0"/>
              <a:buChar char="•"/>
            </a:pPr>
            <a:r>
              <a:rPr lang="en-GB" sz="2200" dirty="0"/>
              <a:t>Most of the new studies are finalized for all WP (this current grant ends January 2027)</a:t>
            </a:r>
          </a:p>
          <a:p>
            <a:pPr marL="285750" indent="-285750">
              <a:spcBef>
                <a:spcPts val="1200"/>
              </a:spcBef>
              <a:buFont typeface="Arial"/>
              <a:buChar char="•"/>
            </a:pPr>
            <a:r>
              <a:rPr lang="en-GB" sz="2200" dirty="0">
                <a:cs typeface="Times New Roman"/>
              </a:rPr>
              <a:t>The ESS proton linac is about to become the most powerful linac in the world. </a:t>
            </a:r>
          </a:p>
          <a:p>
            <a:pPr marL="285750" indent="-285750">
              <a:spcBef>
                <a:spcPts val="1200"/>
              </a:spcBef>
              <a:buFont typeface="Arial"/>
              <a:buChar char="•"/>
            </a:pPr>
            <a:r>
              <a:rPr lang="en-GB" sz="2200" dirty="0">
                <a:cs typeface="Times New Roman"/>
              </a:rPr>
              <a:t>ESS can also become a neutrino facility (</a:t>
            </a:r>
            <a:r>
              <a:rPr lang="en-GB" sz="2200" dirty="0" err="1">
                <a:cs typeface="Times New Roman"/>
              </a:rPr>
              <a:t>ESSνSB</a:t>
            </a:r>
            <a:r>
              <a:rPr lang="en-GB" sz="2200" dirty="0">
                <a:cs typeface="Times New Roman"/>
              </a:rPr>
              <a:t> ) with enough protons to go to the 2</a:t>
            </a:r>
            <a:r>
              <a:rPr lang="en-GB" sz="2200" baseline="30000" dirty="0">
                <a:cs typeface="Times New Roman"/>
              </a:rPr>
              <a:t>nd</a:t>
            </a:r>
            <a:r>
              <a:rPr lang="en-GB" sz="2200" dirty="0">
                <a:cs typeface="Times New Roman"/>
              </a:rPr>
              <a:t> oscillation maximum and increase significantly the CPV sensitivity and make precise measurement of </a:t>
            </a:r>
            <a:r>
              <a:rPr lang="en-GB" sz="2200" dirty="0" err="1">
                <a:cs typeface="Times New Roman"/>
              </a:rPr>
              <a:t>δ</a:t>
            </a:r>
            <a:r>
              <a:rPr lang="en-GB" sz="2200" baseline="-25000" dirty="0" err="1">
                <a:cs typeface="Times New Roman"/>
              </a:rPr>
              <a:t>CP</a:t>
            </a:r>
            <a:r>
              <a:rPr lang="en-GB" sz="2200" dirty="0">
                <a:cs typeface="Times New Roman"/>
              </a:rPr>
              <a:t>.</a:t>
            </a:r>
          </a:p>
          <a:p>
            <a:pPr marL="285750" indent="-285750">
              <a:spcBef>
                <a:spcPts val="1200"/>
              </a:spcBef>
              <a:buFont typeface="Arial"/>
              <a:buChar char="•"/>
            </a:pPr>
            <a:r>
              <a:rPr lang="en-GB" sz="2200" dirty="0">
                <a:cs typeface="Times New Roman"/>
              </a:rPr>
              <a:t>CPV: 5 </a:t>
            </a:r>
            <a:r>
              <a:rPr lang="en-GB" sz="2200" dirty="0" err="1">
                <a:cs typeface="Times New Roman"/>
              </a:rPr>
              <a:t>σ</a:t>
            </a:r>
            <a:r>
              <a:rPr lang="en-GB" sz="2200" dirty="0">
                <a:cs typeface="Times New Roman"/>
              </a:rPr>
              <a:t> could be reached over 70% of </a:t>
            </a:r>
            <a:r>
              <a:rPr lang="en-GB" sz="2200" dirty="0" err="1">
                <a:cs typeface="Times New Roman"/>
              </a:rPr>
              <a:t>δ</a:t>
            </a:r>
            <a:r>
              <a:rPr lang="en-GB" sz="2200" baseline="-25000" dirty="0" err="1">
                <a:cs typeface="Times New Roman"/>
              </a:rPr>
              <a:t>CP</a:t>
            </a:r>
            <a:r>
              <a:rPr lang="en-GB" sz="2200" dirty="0">
                <a:cs typeface="Times New Roman"/>
              </a:rPr>
              <a:t> range by </a:t>
            </a:r>
            <a:r>
              <a:rPr lang="en-GB" sz="2200" dirty="0" err="1">
                <a:cs typeface="Times New Roman"/>
              </a:rPr>
              <a:t>ESSνSB</a:t>
            </a:r>
            <a:r>
              <a:rPr lang="en-GB" sz="2200" dirty="0">
                <a:cs typeface="Times New Roman"/>
              </a:rPr>
              <a:t> with large physics potential with less than 8° precision.</a:t>
            </a:r>
          </a:p>
          <a:p>
            <a:pPr marL="285750" indent="-285750">
              <a:spcBef>
                <a:spcPts val="1200"/>
              </a:spcBef>
              <a:buFont typeface="Arial"/>
              <a:buChar char="•"/>
            </a:pPr>
            <a:r>
              <a:rPr lang="en-GB" sz="2200" dirty="0">
                <a:cs typeface="Times New Roman"/>
              </a:rPr>
              <a:t>Conceptual Design Report published including costing on </a:t>
            </a:r>
            <a:r>
              <a:rPr lang="en-GB" sz="2200" dirty="0" err="1">
                <a:cs typeface="Times New Roman"/>
              </a:rPr>
              <a:t>arXiv</a:t>
            </a:r>
            <a:r>
              <a:rPr lang="en-GB" sz="2200" dirty="0">
                <a:cs typeface="Times New Roman"/>
              </a:rPr>
              <a:t>.</a:t>
            </a:r>
          </a:p>
          <a:p>
            <a:pPr marL="285750" indent="-285750">
              <a:spcBef>
                <a:spcPts val="1200"/>
              </a:spcBef>
              <a:buFont typeface="Arial"/>
              <a:buChar char="•"/>
            </a:pPr>
            <a:r>
              <a:rPr lang="en-GB" sz="2200" dirty="0">
                <a:cs typeface="Times New Roman"/>
              </a:rPr>
              <a:t>New studies for intermediate stages are under way.</a:t>
            </a:r>
          </a:p>
          <a:p>
            <a:pPr marL="285750" indent="-285750">
              <a:spcBef>
                <a:spcPts val="1200"/>
              </a:spcBef>
              <a:buFont typeface="Arial"/>
              <a:buChar char="•"/>
            </a:pPr>
            <a:r>
              <a:rPr lang="en-GB" sz="2200" dirty="0">
                <a:solidFill>
                  <a:srgbClr val="FF0000"/>
                </a:solidFill>
                <a:cs typeface="Times New Roman"/>
              </a:rPr>
              <a:t>New proposal </a:t>
            </a:r>
            <a:r>
              <a:rPr lang="en-GB" sz="2200">
                <a:solidFill>
                  <a:srgbClr val="FF0000"/>
                </a:solidFill>
                <a:cs typeface="Times New Roman"/>
              </a:rPr>
              <a:t>to submitted for </a:t>
            </a:r>
            <a:r>
              <a:rPr lang="en-GB" sz="2200" dirty="0">
                <a:solidFill>
                  <a:srgbClr val="FF0000"/>
                </a:solidFill>
                <a:cs typeface="Times New Roman"/>
              </a:rPr>
              <a:t>the Far Water Cherenkov detector.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45876F0-6EA0-CC49-9698-748816BE6F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96B66-0B3A-474C-9C9C-E4F07B1F5DAD}" type="datetime1">
              <a:rPr lang="sv-SE" smtClean="0"/>
              <a:t>2026-08-01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25547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3145CF3-C12C-4347-8E68-43E7983404D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Thank you!</a:t>
            </a:r>
            <a:br>
              <a:rPr lang="en-GB" dirty="0"/>
            </a:br>
            <a:r>
              <a:rPr lang="en-GB" dirty="0"/>
              <a:t>Questions?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CF75988-44F7-3CA1-5A36-4500C507CD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495" y="201121"/>
            <a:ext cx="2971800" cy="95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9664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id="{CEEC1C6F-C1C7-9793-4AEC-D2EA84714F9C}"/>
              </a:ext>
            </a:extLst>
          </p:cNvPr>
          <p:cNvGrpSpPr/>
          <p:nvPr/>
        </p:nvGrpSpPr>
        <p:grpSpPr>
          <a:xfrm>
            <a:off x="4749800" y="254000"/>
            <a:ext cx="2692400" cy="6350000"/>
            <a:chOff x="4749800" y="254000"/>
            <a:chExt cx="2692400" cy="6350000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AEB59369-E654-F1A3-F31D-C47FFE82C5B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49800" y="254000"/>
              <a:ext cx="2692400" cy="6350000"/>
            </a:xfrm>
            <a:prstGeom prst="rect">
              <a:avLst/>
            </a:prstGeom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8B19271-D36C-E8EA-8F45-D61E1ECE5E5E}"/>
                </a:ext>
              </a:extLst>
            </p:cNvPr>
            <p:cNvSpPr txBox="1"/>
            <p:nvPr/>
          </p:nvSpPr>
          <p:spPr>
            <a:xfrm>
              <a:off x="5355196" y="6194225"/>
              <a:ext cx="689612" cy="369332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sv-SE" dirty="0">
                  <a:solidFill>
                    <a:srgbClr val="666666"/>
                  </a:solidFill>
                </a:rPr>
                <a:t>Lund</a:t>
              </a:r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61AD67A3-6B80-D777-7A20-EF602F5998B3}"/>
                </a:ext>
              </a:extLst>
            </p:cNvPr>
            <p:cNvSpPr/>
            <p:nvPr/>
          </p:nvSpPr>
          <p:spPr>
            <a:xfrm>
              <a:off x="5892800" y="4238074"/>
              <a:ext cx="152008" cy="149777"/>
            </a:xfrm>
            <a:prstGeom prst="ellipse">
              <a:avLst/>
            </a:prstGeom>
            <a:solidFill>
              <a:srgbClr val="009FC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B4106BA-EC95-E0E1-E31A-32DC3F99FFFA}"/>
                </a:ext>
              </a:extLst>
            </p:cNvPr>
            <p:cNvSpPr txBox="1"/>
            <p:nvPr/>
          </p:nvSpPr>
          <p:spPr>
            <a:xfrm>
              <a:off x="5783709" y="4787123"/>
              <a:ext cx="1215204" cy="369332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sv-SE" dirty="0">
                  <a:solidFill>
                    <a:srgbClr val="666666"/>
                  </a:solidFill>
                </a:rPr>
                <a:t>Zinkgruvan</a:t>
              </a:r>
            </a:p>
          </p:txBody>
        </p:sp>
      </p:grpSp>
      <p:sp>
        <p:nvSpPr>
          <p:cNvPr id="2" name="Rubrik 1">
            <a:extLst>
              <a:ext uri="{FF2B5EF4-FFF2-40B4-BE49-F238E27FC236}">
                <a16:creationId xmlns:a16="http://schemas.microsoft.com/office/drawing/2014/main" id="{CD0FB8EB-1974-4F1B-9F83-4FDD9AB6C8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7773" y="517258"/>
            <a:ext cx="9360000" cy="657339"/>
          </a:xfrm>
        </p:spPr>
        <p:txBody>
          <a:bodyPr/>
          <a:lstStyle/>
          <a:p>
            <a:r>
              <a:rPr lang="en-GB" dirty="0"/>
              <a:t>The ESS𝜈SB Project</a:t>
            </a:r>
            <a:endParaRPr lang="en-GB" dirty="0">
              <a:solidFill>
                <a:srgbClr val="636466"/>
              </a:solidFill>
            </a:endParaRPr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BCE7790D-E878-42AC-AA2D-8A369B3D74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PRESENTATION TITLE/FOOTER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4B78B478-BF6B-4F13-BEDC-210D18337E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83078-D760-1647-8B80-66BA8B52336D}" type="slidenum">
              <a:rPr lang="sv-SE" smtClean="0">
                <a:solidFill>
                  <a:srgbClr val="CCCCCC"/>
                </a:solidFill>
              </a:rPr>
              <a:t>2</a:t>
            </a:fld>
            <a:endParaRPr lang="sv-SE" dirty="0">
              <a:solidFill>
                <a:srgbClr val="CCCCCC"/>
              </a:solidFill>
            </a:endParaRPr>
          </a:p>
        </p:txBody>
      </p:sp>
      <p:sp>
        <p:nvSpPr>
          <p:cNvPr id="10" name="Platshållare för datum 3">
            <a:extLst>
              <a:ext uri="{FF2B5EF4-FFF2-40B4-BE49-F238E27FC236}">
                <a16:creationId xmlns:a16="http://schemas.microsoft.com/office/drawing/2014/main" id="{38A5AF1C-CD2B-3242-88CF-04FA26AED5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95647" y="6475270"/>
            <a:ext cx="832658" cy="365125"/>
          </a:xfrm>
        </p:spPr>
        <p:txBody>
          <a:bodyPr/>
          <a:lstStyle/>
          <a:p>
            <a:fld id="{18896B66-0B3A-474C-9C9C-E4F07B1F5DAD}" type="datetime1">
              <a:rPr lang="sv-SE" smtClean="0"/>
              <a:t>2026-08-01</a:t>
            </a:fld>
            <a:endParaRPr lang="sv-SE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52DDA6C-9C64-8C0C-0605-4FA1B76123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8600" y="3882450"/>
            <a:ext cx="3039700" cy="180934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E64304CD-79E0-7676-927D-B8F32E067810}"/>
              </a:ext>
            </a:extLst>
          </p:cNvPr>
          <p:cNvSpPr txBox="1"/>
          <p:nvPr/>
        </p:nvSpPr>
        <p:spPr>
          <a:xfrm>
            <a:off x="4279959" y="3590224"/>
            <a:ext cx="2198820" cy="738664"/>
          </a:xfrm>
          <a:prstGeom prst="rect">
            <a:avLst/>
          </a:prstGeom>
          <a:solidFill>
            <a:srgbClr val="FFFFFF">
              <a:alpha val="50196"/>
            </a:srgbClr>
          </a:solidFill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rgbClr val="636466"/>
                </a:solidFill>
                <a:effectLst/>
                <a:latin typeface="Helvetica" pitchFamily="2" charset="0"/>
              </a:rPr>
              <a:t>Neutrino Detector </a:t>
            </a:r>
          </a:p>
          <a:p>
            <a:r>
              <a:rPr lang="en-GB" sz="1400" dirty="0">
                <a:solidFill>
                  <a:srgbClr val="636466"/>
                </a:solidFill>
                <a:effectLst/>
                <a:latin typeface="Helvetica" pitchFamily="2" charset="0"/>
              </a:rPr>
              <a:t>540 </a:t>
            </a:r>
            <a:r>
              <a:rPr lang="en-GB" sz="1400" dirty="0" err="1">
                <a:solidFill>
                  <a:srgbClr val="636466"/>
                </a:solidFill>
                <a:effectLst/>
                <a:latin typeface="Helvetica" pitchFamily="2" charset="0"/>
              </a:rPr>
              <a:t>kilotonnes</a:t>
            </a:r>
            <a:r>
              <a:rPr lang="en-GB" sz="1400" dirty="0">
                <a:solidFill>
                  <a:srgbClr val="636466"/>
                </a:solidFill>
                <a:effectLst/>
                <a:latin typeface="Helvetica" pitchFamily="2" charset="0"/>
              </a:rPr>
              <a:t> Water </a:t>
            </a:r>
          </a:p>
          <a:p>
            <a:r>
              <a:rPr lang="en-GB" sz="1400" dirty="0">
                <a:solidFill>
                  <a:srgbClr val="636466"/>
                </a:solidFill>
                <a:effectLst/>
                <a:latin typeface="Helvetica" pitchFamily="2" charset="0"/>
              </a:rPr>
              <a:t>1 km underground </a:t>
            </a:r>
          </a:p>
        </p:txBody>
      </p:sp>
      <p:sp>
        <p:nvSpPr>
          <p:cNvPr id="16" name="Can 15">
            <a:extLst>
              <a:ext uri="{FF2B5EF4-FFF2-40B4-BE49-F238E27FC236}">
                <a16:creationId xmlns:a16="http://schemas.microsoft.com/office/drawing/2014/main" id="{C30102B9-3F8A-C6EC-DC2C-6DF8AC364DAB}"/>
              </a:ext>
            </a:extLst>
          </p:cNvPr>
          <p:cNvSpPr/>
          <p:nvPr/>
        </p:nvSpPr>
        <p:spPr>
          <a:xfrm>
            <a:off x="5264719" y="4373699"/>
            <a:ext cx="440239" cy="572168"/>
          </a:xfrm>
          <a:prstGeom prst="can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F6A8DEF-7977-86B5-DBC9-986B89FE504B}"/>
              </a:ext>
            </a:extLst>
          </p:cNvPr>
          <p:cNvSpPr txBox="1"/>
          <p:nvPr/>
        </p:nvSpPr>
        <p:spPr>
          <a:xfrm>
            <a:off x="372439" y="1099169"/>
            <a:ext cx="11819562" cy="2569934"/>
          </a:xfrm>
          <a:prstGeom prst="rect">
            <a:avLst/>
          </a:prstGeom>
          <a:solidFill>
            <a:schemeClr val="bg2">
              <a:alpha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sv-SE" sz="2300" b="1" dirty="0">
                <a:solidFill>
                  <a:srgbClr val="666666"/>
                </a:solidFill>
              </a:rPr>
              <a:t>Goal:</a:t>
            </a:r>
            <a:r>
              <a:rPr lang="sv-SE" sz="2300" dirty="0">
                <a:solidFill>
                  <a:srgbClr val="666666"/>
                </a:solidFill>
              </a:rPr>
              <a:t> </a:t>
            </a:r>
            <a:r>
              <a:rPr lang="sv-SE" sz="2300" dirty="0">
                <a:solidFill>
                  <a:srgbClr val="636466"/>
                </a:solidFill>
              </a:rPr>
              <a:t>to precisely measure the value of the leptonic charge-parity violating phase</a:t>
            </a:r>
          </a:p>
          <a:p>
            <a:r>
              <a:rPr lang="sv-SE" sz="2300" b="1" dirty="0">
                <a:solidFill>
                  <a:srgbClr val="636466"/>
                </a:solidFill>
              </a:rPr>
              <a:t>How:</a:t>
            </a:r>
            <a:r>
              <a:rPr lang="sv-SE" sz="2300" dirty="0">
                <a:solidFill>
                  <a:srgbClr val="636466"/>
                </a:solidFill>
              </a:rPr>
              <a:t> by generating a muon (anti-)neutrino intense ”super” beam and looking at the electron neutrino appearance in a large water cherenkov far detector.</a:t>
            </a:r>
          </a:p>
          <a:p>
            <a:endParaRPr lang="sv-SE" sz="2300" dirty="0">
              <a:solidFill>
                <a:srgbClr val="636466"/>
              </a:solidFill>
            </a:endParaRPr>
          </a:p>
          <a:p>
            <a:r>
              <a:rPr lang="sv-SE" sz="2300" dirty="0">
                <a:solidFill>
                  <a:srgbClr val="636466"/>
                </a:solidFill>
              </a:rPr>
              <a:t>With 5 MW beam from the ESS linac we can measure at the second oscillation maximum</a:t>
            </a:r>
          </a:p>
          <a:p>
            <a:r>
              <a:rPr lang="sv-SE" sz="2300" dirty="0" err="1">
                <a:solidFill>
                  <a:srgbClr val="636466"/>
                </a:solidFill>
              </a:rPr>
              <a:t>where</a:t>
            </a:r>
            <a:r>
              <a:rPr lang="sv-SE" sz="2300" dirty="0">
                <a:solidFill>
                  <a:srgbClr val="636466"/>
                </a:solidFill>
              </a:rPr>
              <a:t> </a:t>
            </a:r>
            <a:r>
              <a:rPr lang="sv-SE" sz="2300" dirty="0" err="1">
                <a:solidFill>
                  <a:srgbClr val="636466"/>
                </a:solidFill>
              </a:rPr>
              <a:t>we</a:t>
            </a:r>
            <a:r>
              <a:rPr lang="sv-SE" sz="2300" dirty="0">
                <a:solidFill>
                  <a:srgbClr val="636466"/>
                </a:solidFill>
              </a:rPr>
              <a:t> </a:t>
            </a:r>
            <a:r>
              <a:rPr lang="sv-SE" sz="2300" dirty="0" err="1">
                <a:solidFill>
                  <a:srgbClr val="636466"/>
                </a:solidFill>
              </a:rPr>
              <a:t>are</a:t>
            </a:r>
            <a:r>
              <a:rPr lang="sv-SE" sz="2300" dirty="0">
                <a:solidFill>
                  <a:srgbClr val="636466"/>
                </a:solidFill>
              </a:rPr>
              <a:t> less </a:t>
            </a:r>
            <a:r>
              <a:rPr lang="sv-SE" sz="2300" dirty="0" err="1">
                <a:solidFill>
                  <a:srgbClr val="636466"/>
                </a:solidFill>
              </a:rPr>
              <a:t>limited</a:t>
            </a:r>
            <a:r>
              <a:rPr lang="sv-SE" sz="2300" dirty="0">
                <a:solidFill>
                  <a:srgbClr val="636466"/>
                </a:solidFill>
              </a:rPr>
              <a:t> by </a:t>
            </a:r>
            <a:r>
              <a:rPr lang="sv-SE" sz="2300" dirty="0" err="1">
                <a:solidFill>
                  <a:srgbClr val="636466"/>
                </a:solidFill>
              </a:rPr>
              <a:t>systematic</a:t>
            </a:r>
            <a:r>
              <a:rPr lang="sv-SE" sz="2300" dirty="0">
                <a:solidFill>
                  <a:srgbClr val="636466"/>
                </a:solidFill>
              </a:rPr>
              <a:t> </a:t>
            </a:r>
            <a:r>
              <a:rPr lang="sv-SE" sz="2300" dirty="0" err="1">
                <a:solidFill>
                  <a:srgbClr val="636466"/>
                </a:solidFill>
              </a:rPr>
              <a:t>uncertainties</a:t>
            </a:r>
            <a:r>
              <a:rPr lang="sv-SE" sz="2300" dirty="0">
                <a:solidFill>
                  <a:srgbClr val="636466"/>
                </a:solidFill>
              </a:rPr>
              <a:t> and </a:t>
            </a:r>
            <a:r>
              <a:rPr lang="sv-SE" sz="2300" dirty="0" err="1">
                <a:solidFill>
                  <a:srgbClr val="636466"/>
                </a:solidFill>
              </a:rPr>
              <a:t>thus</a:t>
            </a:r>
            <a:r>
              <a:rPr lang="sv-SE" sz="2300" dirty="0">
                <a:solidFill>
                  <a:srgbClr val="636466"/>
                </a:solidFill>
              </a:rPr>
              <a:t> </a:t>
            </a:r>
            <a:r>
              <a:rPr lang="sv-SE" sz="2300" dirty="0" err="1">
                <a:solidFill>
                  <a:srgbClr val="636466"/>
                </a:solidFill>
              </a:rPr>
              <a:t>have</a:t>
            </a:r>
            <a:r>
              <a:rPr lang="sv-SE" sz="2300" dirty="0">
                <a:solidFill>
                  <a:srgbClr val="636466"/>
                </a:solidFill>
              </a:rPr>
              <a:t> a </a:t>
            </a:r>
            <a:r>
              <a:rPr lang="sv-SE" sz="2300" dirty="0" err="1">
                <a:solidFill>
                  <a:srgbClr val="666666"/>
                </a:solidFill>
              </a:rPr>
              <a:t>higher</a:t>
            </a:r>
            <a:r>
              <a:rPr lang="sv-SE" sz="2300" dirty="0">
                <a:solidFill>
                  <a:srgbClr val="666666"/>
                </a:solidFill>
              </a:rPr>
              <a:t> </a:t>
            </a:r>
            <a:r>
              <a:rPr lang="sv-SE" sz="2300" dirty="0" err="1">
                <a:solidFill>
                  <a:srgbClr val="666666"/>
                </a:solidFill>
              </a:rPr>
              <a:t>sensitivity</a:t>
            </a:r>
            <a:r>
              <a:rPr lang="sv-SE" sz="2300" dirty="0">
                <a:solidFill>
                  <a:srgbClr val="666666"/>
                </a:solidFill>
              </a:rPr>
              <a:t> </a:t>
            </a:r>
            <a:r>
              <a:rPr lang="sv-SE" sz="2300" dirty="0" err="1">
                <a:solidFill>
                  <a:srgbClr val="666666"/>
                </a:solidFill>
              </a:rPr>
              <a:t>compared</a:t>
            </a:r>
            <a:r>
              <a:rPr lang="sv-SE" sz="2300" dirty="0">
                <a:solidFill>
                  <a:srgbClr val="666666"/>
                </a:solidFill>
              </a:rPr>
              <a:t> to the 1st maximum.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8653BA0-0355-AC57-6279-82F11616E0F2}"/>
              </a:ext>
            </a:extLst>
          </p:cNvPr>
          <p:cNvCxnSpPr>
            <a:cxnSpLocks/>
          </p:cNvCxnSpPr>
          <p:nvPr/>
        </p:nvCxnSpPr>
        <p:spPr>
          <a:xfrm>
            <a:off x="4185901" y="3882450"/>
            <a:ext cx="1022931" cy="249644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AD06197-E491-7C9D-E202-77863EDB963F}"/>
              </a:ext>
            </a:extLst>
          </p:cNvPr>
          <p:cNvCxnSpPr>
            <a:cxnSpLocks/>
          </p:cNvCxnSpPr>
          <p:nvPr/>
        </p:nvCxnSpPr>
        <p:spPr>
          <a:xfrm>
            <a:off x="4178300" y="5691795"/>
            <a:ext cx="1045354" cy="68709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Picture Placeholder 9">
            <a:extLst>
              <a:ext uri="{FF2B5EF4-FFF2-40B4-BE49-F238E27FC236}">
                <a16:creationId xmlns:a16="http://schemas.microsoft.com/office/drawing/2014/main" id="{AD225074-F5BA-93C2-2627-DD051095C08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-43" b="613"/>
          <a:stretch/>
        </p:blipFill>
        <p:spPr>
          <a:xfrm>
            <a:off x="7252599" y="3690311"/>
            <a:ext cx="4299248" cy="2407747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7A10D8C6-5CE1-4AF4-8A77-ECDC6272611B}"/>
              </a:ext>
            </a:extLst>
          </p:cNvPr>
          <p:cNvSpPr txBox="1"/>
          <p:nvPr/>
        </p:nvSpPr>
        <p:spPr>
          <a:xfrm>
            <a:off x="7819622" y="6055725"/>
            <a:ext cx="31875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dirty="0">
                <a:solidFill>
                  <a:srgbClr val="636466"/>
                </a:solidFill>
              </a:rPr>
              <a:t>11 partner Nations (</a:t>
            </a:r>
            <a:r>
              <a:rPr lang="en-GB" dirty="0" err="1">
                <a:solidFill>
                  <a:srgbClr val="636466"/>
                </a:solidFill>
              </a:rPr>
              <a:t>ESSνSB</a:t>
            </a:r>
            <a:r>
              <a:rPr lang="en-GB" dirty="0">
                <a:solidFill>
                  <a:srgbClr val="636466"/>
                </a:solidFill>
              </a:rPr>
              <a:t>+ </a:t>
            </a:r>
          </a:p>
          <a:p>
            <a:pPr algn="l"/>
            <a:r>
              <a:rPr lang="en-GB" dirty="0">
                <a:solidFill>
                  <a:srgbClr val="636466"/>
                </a:solidFill>
              </a:rPr>
              <a:t>kick-off meeting in Jan. 2023)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5223654" y="4983697"/>
            <a:ext cx="481304" cy="1395194"/>
          </a:xfrm>
          <a:prstGeom prst="straightConnector1">
            <a:avLst/>
          </a:prstGeom>
          <a:ln>
            <a:solidFill>
              <a:schemeClr val="tx1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 rot="17289089">
            <a:off x="5282742" y="5520745"/>
            <a:ext cx="620683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050" dirty="0"/>
              <a:t>360 km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180754E-E1C2-1BE5-BEA7-D40E6C2B8F33}"/>
              </a:ext>
            </a:extLst>
          </p:cNvPr>
          <p:cNvGrpSpPr/>
          <p:nvPr/>
        </p:nvGrpSpPr>
        <p:grpSpPr>
          <a:xfrm>
            <a:off x="2411559" y="835747"/>
            <a:ext cx="7250206" cy="5178876"/>
            <a:chOff x="2100781" y="1025652"/>
            <a:chExt cx="7250206" cy="5178876"/>
          </a:xfrm>
        </p:grpSpPr>
        <p:pic>
          <p:nvPicPr>
            <p:cNvPr id="8" name="Image 10">
              <a:extLst>
                <a:ext uri="{FF2B5EF4-FFF2-40B4-BE49-F238E27FC236}">
                  <a16:creationId xmlns:a16="http://schemas.microsoft.com/office/drawing/2014/main" id="{9A248EA5-4155-8805-A0AA-BA15FDBC9A4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100781" y="1025652"/>
              <a:ext cx="7181601" cy="4125600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1614372-EBB9-E92D-89F8-22F5CAC96CE9}"/>
                </a:ext>
              </a:extLst>
            </p:cNvPr>
            <p:cNvSpPr/>
            <p:nvPr/>
          </p:nvSpPr>
          <p:spPr>
            <a:xfrm>
              <a:off x="2568388" y="5290128"/>
              <a:ext cx="2841812" cy="914400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dirty="0">
                  <a:solidFill>
                    <a:schemeClr val="tx1"/>
                  </a:solidFill>
                  <a:latin typeface="Calibri" panose="020F0502020204030204" pitchFamily="34" charset="0"/>
                </a:rPr>
                <a:t>At 2nd maximum: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r-FR" dirty="0" err="1">
                  <a:solidFill>
                    <a:schemeClr val="tx1"/>
                  </a:solidFill>
                  <a:latin typeface="Calibri" panose="020F0502020204030204" pitchFamily="34" charset="0"/>
                </a:rPr>
                <a:t>larger</a:t>
              </a:r>
              <a:r>
                <a:rPr lang="fr-FR" dirty="0">
                  <a:solidFill>
                    <a:schemeClr val="tx1"/>
                  </a:solidFill>
                  <a:latin typeface="Calibri" panose="020F0502020204030204" pitchFamily="34" charset="0"/>
                </a:rPr>
                <a:t> </a:t>
              </a:r>
              <a:r>
                <a:rPr lang="fr-FR" dirty="0" err="1">
                  <a:solidFill>
                    <a:schemeClr val="tx1"/>
                  </a:solidFill>
                  <a:latin typeface="Calibri" panose="020F0502020204030204" pitchFamily="34" charset="0"/>
                </a:rPr>
                <a:t>sensitivity</a:t>
              </a:r>
              <a:r>
                <a:rPr lang="fr-FR" dirty="0">
                  <a:solidFill>
                    <a:schemeClr val="tx1"/>
                  </a:solidFill>
                  <a:latin typeface="Calibri" panose="020F0502020204030204" pitchFamily="34" charset="0"/>
                </a:rPr>
                <a:t> to </a:t>
              </a:r>
              <a:r>
                <a:rPr lang="el-GR" dirty="0">
                  <a:solidFill>
                    <a:schemeClr val="tx1"/>
                  </a:solidFill>
                  <a:latin typeface="Calibri" panose="020F0502020204030204" pitchFamily="34" charset="0"/>
                </a:rPr>
                <a:t>δ</a:t>
              </a:r>
              <a:r>
                <a:rPr lang="fr-FR" baseline="-25000" dirty="0">
                  <a:solidFill>
                    <a:schemeClr val="tx1"/>
                  </a:solidFill>
                  <a:latin typeface="Calibri" panose="020F0502020204030204" pitchFamily="34" charset="0"/>
                </a:rPr>
                <a:t>CP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r-FR" dirty="0" err="1">
                  <a:solidFill>
                    <a:schemeClr val="tx1"/>
                  </a:solidFill>
                  <a:latin typeface="Calibri" panose="020F0502020204030204" pitchFamily="34" charset="0"/>
                </a:rPr>
                <a:t>matter</a:t>
              </a:r>
              <a:r>
                <a:rPr lang="fr-FR" dirty="0">
                  <a:solidFill>
                    <a:schemeClr val="tx1"/>
                  </a:solidFill>
                  <a:latin typeface="Calibri" panose="020F0502020204030204" pitchFamily="34" charset="0"/>
                </a:rPr>
                <a:t> </a:t>
              </a:r>
              <a:r>
                <a:rPr lang="fr-FR" dirty="0" err="1">
                  <a:solidFill>
                    <a:schemeClr val="tx1"/>
                  </a:solidFill>
                  <a:latin typeface="Calibri" panose="020F0502020204030204" pitchFamily="34" charset="0"/>
                </a:rPr>
                <a:t>doesn’t</a:t>
              </a:r>
              <a:r>
                <a:rPr lang="fr-FR" dirty="0">
                  <a:solidFill>
                    <a:schemeClr val="tx1"/>
                  </a:solidFill>
                  <a:latin typeface="Calibri" panose="020F0502020204030204" pitchFamily="34" charset="0"/>
                </a:rPr>
                <a:t> </a:t>
              </a:r>
              <a:r>
                <a:rPr lang="fr-FR" dirty="0" err="1">
                  <a:solidFill>
                    <a:schemeClr val="tx1"/>
                  </a:solidFill>
                  <a:latin typeface="Calibri" panose="020F0502020204030204" pitchFamily="34" charset="0"/>
                </a:rPr>
                <a:t>matter</a:t>
              </a:r>
              <a:endParaRPr lang="fr-FR" dirty="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9D592A0C-43B5-062F-B67F-B2FE4D07FD1D}"/>
                </a:ext>
              </a:extLst>
            </p:cNvPr>
            <p:cNvSpPr/>
            <p:nvPr/>
          </p:nvSpPr>
          <p:spPr>
            <a:xfrm>
              <a:off x="5800963" y="5290128"/>
              <a:ext cx="3550024" cy="914400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dirty="0">
                  <a:solidFill>
                    <a:schemeClr val="tx1"/>
                  </a:solidFill>
                  <a:latin typeface="Calibri" panose="020F0502020204030204" pitchFamily="34" charset="0"/>
                </a:rPr>
                <a:t>At 1st maximum: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r-FR" dirty="0" err="1">
                  <a:solidFill>
                    <a:schemeClr val="tx1"/>
                  </a:solidFill>
                  <a:latin typeface="Calibri" panose="020F0502020204030204" pitchFamily="34" charset="0"/>
                </a:rPr>
                <a:t>smaller</a:t>
              </a:r>
              <a:r>
                <a:rPr lang="fr-FR" dirty="0">
                  <a:solidFill>
                    <a:schemeClr val="tx1"/>
                  </a:solidFill>
                  <a:latin typeface="Calibri" panose="020F0502020204030204" pitchFamily="34" charset="0"/>
                </a:rPr>
                <a:t> </a:t>
              </a:r>
              <a:r>
                <a:rPr lang="fr-FR" dirty="0" err="1">
                  <a:solidFill>
                    <a:schemeClr val="tx1"/>
                  </a:solidFill>
                  <a:latin typeface="Calibri" panose="020F0502020204030204" pitchFamily="34" charset="0"/>
                </a:rPr>
                <a:t>sensitivity</a:t>
              </a:r>
              <a:r>
                <a:rPr lang="fr-FR" dirty="0">
                  <a:solidFill>
                    <a:schemeClr val="tx1"/>
                  </a:solidFill>
                  <a:latin typeface="Calibri" panose="020F0502020204030204" pitchFamily="34" charset="0"/>
                </a:rPr>
                <a:t> to </a:t>
              </a:r>
              <a:r>
                <a:rPr lang="el-GR" dirty="0">
                  <a:solidFill>
                    <a:schemeClr val="tx1"/>
                  </a:solidFill>
                  <a:latin typeface="Calibri" panose="020F0502020204030204" pitchFamily="34" charset="0"/>
                </a:rPr>
                <a:t>δ</a:t>
              </a:r>
              <a:r>
                <a:rPr lang="fr-FR" baseline="-25000" dirty="0">
                  <a:solidFill>
                    <a:schemeClr val="tx1"/>
                  </a:solidFill>
                  <a:latin typeface="Calibri" panose="020F0502020204030204" pitchFamily="34" charset="0"/>
                </a:rPr>
                <a:t>CP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r-FR" dirty="0" err="1">
                  <a:solidFill>
                    <a:schemeClr val="tx1"/>
                  </a:solidFill>
                  <a:latin typeface="Calibri" panose="020F0502020204030204" pitchFamily="34" charset="0"/>
                </a:rPr>
                <a:t>matter</a:t>
              </a:r>
              <a:r>
                <a:rPr lang="fr-FR" dirty="0">
                  <a:solidFill>
                    <a:schemeClr val="tx1"/>
                  </a:solidFill>
                  <a:latin typeface="Calibri" panose="020F0502020204030204" pitchFamily="34" charset="0"/>
                </a:rPr>
                <a:t> </a:t>
              </a:r>
              <a:r>
                <a:rPr lang="fr-FR" dirty="0" err="1">
                  <a:solidFill>
                    <a:schemeClr val="tx1"/>
                  </a:solidFill>
                  <a:latin typeface="Calibri" panose="020F0502020204030204" pitchFamily="34" charset="0"/>
                </a:rPr>
                <a:t>can</a:t>
              </a:r>
              <a:r>
                <a:rPr lang="fr-FR" dirty="0">
                  <a:solidFill>
                    <a:schemeClr val="tx1"/>
                  </a:solidFill>
                  <a:latin typeface="Calibri" panose="020F0502020204030204" pitchFamily="34" charset="0"/>
                </a:rPr>
                <a:t> </a:t>
              </a:r>
              <a:r>
                <a:rPr lang="fr-FR" dirty="0" err="1">
                  <a:solidFill>
                    <a:schemeClr val="tx1"/>
                  </a:solidFill>
                  <a:latin typeface="Calibri" panose="020F0502020204030204" pitchFamily="34" charset="0"/>
                </a:rPr>
                <a:t>mimic</a:t>
              </a:r>
              <a:r>
                <a:rPr lang="fr-FR" dirty="0">
                  <a:solidFill>
                    <a:schemeClr val="tx1"/>
                  </a:solidFill>
                  <a:latin typeface="Calibri" panose="020F0502020204030204" pitchFamily="34" charset="0"/>
                </a:rPr>
                <a:t> CP violation</a:t>
              </a:r>
            </a:p>
          </p:txBody>
        </p:sp>
        <p:sp>
          <p:nvSpPr>
            <p:cNvPr id="18" name="Bouée 13">
              <a:extLst>
                <a:ext uri="{FF2B5EF4-FFF2-40B4-BE49-F238E27FC236}">
                  <a16:creationId xmlns:a16="http://schemas.microsoft.com/office/drawing/2014/main" id="{1B271229-3575-5483-AFC2-C8956E177D17}"/>
                </a:ext>
              </a:extLst>
            </p:cNvPr>
            <p:cNvSpPr/>
            <p:nvPr/>
          </p:nvSpPr>
          <p:spPr>
            <a:xfrm>
              <a:off x="3828728" y="2602638"/>
              <a:ext cx="2160494" cy="2160494"/>
            </a:xfrm>
            <a:prstGeom prst="donut">
              <a:avLst>
                <a:gd name="adj" fmla="val 2108"/>
              </a:avLst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19" name="Bouée 14">
              <a:extLst>
                <a:ext uri="{FF2B5EF4-FFF2-40B4-BE49-F238E27FC236}">
                  <a16:creationId xmlns:a16="http://schemas.microsoft.com/office/drawing/2014/main" id="{58E76101-331D-44C6-E812-18882FC944AE}"/>
                </a:ext>
              </a:extLst>
            </p:cNvPr>
            <p:cNvSpPr/>
            <p:nvPr/>
          </p:nvSpPr>
          <p:spPr>
            <a:xfrm>
              <a:off x="2857402" y="1863082"/>
              <a:ext cx="698448" cy="3283808"/>
            </a:xfrm>
            <a:prstGeom prst="donut">
              <a:avLst>
                <a:gd name="adj" fmla="val 3728"/>
              </a:avLst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tx1"/>
                </a:solidFill>
              </a:endParaRPr>
            </a:p>
          </p:txBody>
        </p:sp>
        <p:cxnSp>
          <p:nvCxnSpPr>
            <p:cNvPr id="23" name="Connecteur droit avec flèche 15">
              <a:extLst>
                <a:ext uri="{FF2B5EF4-FFF2-40B4-BE49-F238E27FC236}">
                  <a16:creationId xmlns:a16="http://schemas.microsoft.com/office/drawing/2014/main" id="{C1A06153-B0FF-826A-A879-96DEC73D2E0F}"/>
                </a:ext>
              </a:extLst>
            </p:cNvPr>
            <p:cNvCxnSpPr/>
            <p:nvPr/>
          </p:nvCxnSpPr>
          <p:spPr>
            <a:xfrm>
              <a:off x="5766673" y="4372069"/>
              <a:ext cx="1411367" cy="918059"/>
            </a:xfrm>
            <a:prstGeom prst="straightConnector1">
              <a:avLst/>
            </a:prstGeom>
            <a:ln w="2540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Connecteur droit avec flèche 16">
              <a:extLst>
                <a:ext uri="{FF2B5EF4-FFF2-40B4-BE49-F238E27FC236}">
                  <a16:creationId xmlns:a16="http://schemas.microsoft.com/office/drawing/2014/main" id="{349D9B05-0BCB-B619-4531-FF1E91CF8FEE}"/>
                </a:ext>
              </a:extLst>
            </p:cNvPr>
            <p:cNvCxnSpPr>
              <a:cxnSpLocks/>
              <a:endCxn id="9" idx="0"/>
            </p:cNvCxnSpPr>
            <p:nvPr/>
          </p:nvCxnSpPr>
          <p:spPr>
            <a:xfrm>
              <a:off x="3386333" y="4879740"/>
              <a:ext cx="602961" cy="410388"/>
            </a:xfrm>
            <a:prstGeom prst="straightConnector1">
              <a:avLst/>
            </a:prstGeom>
            <a:ln w="2540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1211511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diagram of a train track&#10;&#10;Description automatically generated">
            <a:extLst>
              <a:ext uri="{FF2B5EF4-FFF2-40B4-BE49-F238E27FC236}">
                <a16:creationId xmlns:a16="http://schemas.microsoft.com/office/drawing/2014/main" id="{C7356AAF-D187-484E-6DDA-E70E3DF833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4660" y="918835"/>
            <a:ext cx="7797697" cy="498475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E280A34-18B1-6E43-A365-69F17676E1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ESS𝜈SB+ High Level Parameters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6BBA891-927A-4F4D-B17B-4E89B1EE84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PRESENTATION TITLE/FOOTER</a:t>
            </a:r>
            <a:endParaRPr lang="sv-S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51183C-3EC7-3943-AE9C-C3B47ECAA0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83078-D760-1647-8B80-66BA8B52336D}" type="slidenum">
              <a:rPr lang="sv-SE" smtClean="0"/>
              <a:t>3</a:t>
            </a:fld>
            <a:endParaRPr lang="sv-SE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A1C0C3E-9DC3-8D4A-8ED4-2839777052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96B66-0B3A-474C-9C9C-E4F07B1F5DAD}" type="datetime1">
              <a:rPr lang="sv-SE" smtClean="0"/>
              <a:t>2026-08-01</a:t>
            </a:fld>
            <a:endParaRPr lang="sv-SE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467BF30B-5D0B-80A2-2B7C-000DAC89568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357"/>
          <a:stretch/>
        </p:blipFill>
        <p:spPr>
          <a:xfrm>
            <a:off x="1098305" y="1030514"/>
            <a:ext cx="3442054" cy="1516744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4F335B7F-99DA-F503-CD2F-919BCEA4373A}"/>
              </a:ext>
            </a:extLst>
          </p:cNvPr>
          <p:cNvSpPr txBox="1"/>
          <p:nvPr/>
        </p:nvSpPr>
        <p:spPr>
          <a:xfrm>
            <a:off x="3518297" y="1788886"/>
            <a:ext cx="3157659" cy="33855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wrap="none" rtlCol="0">
            <a:spAutoFit/>
          </a:bodyPr>
          <a:lstStyle/>
          <a:p>
            <a:pPr algn="l"/>
            <a:r>
              <a:rPr lang="en-GB" sz="1600" dirty="0">
                <a:solidFill>
                  <a:schemeClr val="bg1"/>
                </a:solidFill>
              </a:rPr>
              <a:t>Split the </a:t>
            </a:r>
            <a:r>
              <a:rPr lang="en-GB" sz="1600" dirty="0" err="1">
                <a:solidFill>
                  <a:schemeClr val="bg1"/>
                </a:solidFill>
              </a:rPr>
              <a:t>linac</a:t>
            </a:r>
            <a:r>
              <a:rPr lang="en-GB" sz="1600" dirty="0">
                <a:solidFill>
                  <a:schemeClr val="bg1"/>
                </a:solidFill>
              </a:rPr>
              <a:t> pulses in 4 batches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DC3246D-81E1-31A3-22F8-D10255810F1C}"/>
              </a:ext>
            </a:extLst>
          </p:cNvPr>
          <p:cNvSpPr txBox="1"/>
          <p:nvPr/>
        </p:nvSpPr>
        <p:spPr>
          <a:xfrm>
            <a:off x="548584" y="3514032"/>
            <a:ext cx="3389582" cy="33855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wrap="none" rtlCol="0">
            <a:spAutoFit/>
          </a:bodyPr>
          <a:lstStyle/>
          <a:p>
            <a:pPr algn="l"/>
            <a:r>
              <a:rPr lang="en-GB" sz="1600" dirty="0">
                <a:solidFill>
                  <a:schemeClr val="bg1"/>
                </a:solidFill>
              </a:rPr>
              <a:t>H</a:t>
            </a:r>
            <a:r>
              <a:rPr lang="en-GB" sz="1600" baseline="30000" dirty="0">
                <a:solidFill>
                  <a:schemeClr val="bg1"/>
                </a:solidFill>
              </a:rPr>
              <a:t>-</a:t>
            </a:r>
            <a:r>
              <a:rPr lang="en-GB" sz="1600" dirty="0">
                <a:solidFill>
                  <a:schemeClr val="bg1"/>
                </a:solidFill>
              </a:rPr>
              <a:t> to reduce losses at ring injection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23B888B-DBD3-073A-AA74-FF306C9B0939}"/>
              </a:ext>
            </a:extLst>
          </p:cNvPr>
          <p:cNvSpPr txBox="1"/>
          <p:nvPr/>
        </p:nvSpPr>
        <p:spPr>
          <a:xfrm>
            <a:off x="547852" y="5488087"/>
            <a:ext cx="3934026" cy="33855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none" rtlCol="0">
            <a:spAutoFit/>
          </a:bodyPr>
          <a:lstStyle/>
          <a:p>
            <a:pPr algn="l"/>
            <a:r>
              <a:rPr lang="en-GB" sz="1600" dirty="0">
                <a:solidFill>
                  <a:schemeClr val="bg1"/>
                </a:solidFill>
              </a:rPr>
              <a:t>Accumulator ring to compress each batch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A600FFA-662B-387A-F513-0AEFB1352406}"/>
              </a:ext>
            </a:extLst>
          </p:cNvPr>
          <p:cNvSpPr txBox="1"/>
          <p:nvPr/>
        </p:nvSpPr>
        <p:spPr>
          <a:xfrm>
            <a:off x="5031414" y="5488087"/>
            <a:ext cx="4730320" cy="830997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en-GB" sz="1600" dirty="0">
                <a:solidFill>
                  <a:schemeClr val="bg1"/>
                </a:solidFill>
              </a:rPr>
              <a:t>Low Energy </a:t>
            </a:r>
            <a:r>
              <a:rPr lang="en-GB" sz="1600" dirty="0" err="1">
                <a:solidFill>
                  <a:schemeClr val="bg1"/>
                </a:solidFill>
              </a:rPr>
              <a:t>νSTORM</a:t>
            </a:r>
            <a:r>
              <a:rPr lang="en-GB" sz="1600" dirty="0">
                <a:solidFill>
                  <a:schemeClr val="bg1"/>
                </a:solidFill>
              </a:rPr>
              <a:t> ring and Monitored Neutrino</a:t>
            </a:r>
          </a:p>
          <a:p>
            <a:pPr algn="l"/>
            <a:r>
              <a:rPr lang="en-GB" sz="1600" dirty="0">
                <a:solidFill>
                  <a:schemeClr val="bg1"/>
                </a:solidFill>
              </a:rPr>
              <a:t>Beam for neutrino cross section measurements and sterile neutrino searches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09E8FD45-737B-5ABF-39C6-A92CB5E1CD46}"/>
              </a:ext>
            </a:extLst>
          </p:cNvPr>
          <p:cNvSpPr/>
          <p:nvPr/>
        </p:nvSpPr>
        <p:spPr>
          <a:xfrm>
            <a:off x="3679135" y="4150207"/>
            <a:ext cx="406895" cy="406895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1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12D6CDD1-77F8-FC25-8044-5F2720EB631D}"/>
              </a:ext>
            </a:extLst>
          </p:cNvPr>
          <p:cNvSpPr/>
          <p:nvPr/>
        </p:nvSpPr>
        <p:spPr>
          <a:xfrm>
            <a:off x="4516318" y="4566507"/>
            <a:ext cx="406895" cy="406895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2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8670951F-33AB-3286-026D-77D1E27F8E8B}"/>
              </a:ext>
            </a:extLst>
          </p:cNvPr>
          <p:cNvSpPr/>
          <p:nvPr/>
        </p:nvSpPr>
        <p:spPr>
          <a:xfrm>
            <a:off x="5889773" y="3859816"/>
            <a:ext cx="406895" cy="406895"/>
          </a:xfrm>
          <a:prstGeom prst="ellipse">
            <a:avLst/>
          </a:prstGeom>
          <a:solidFill>
            <a:srgbClr val="999999"/>
          </a:solidFill>
          <a:ln>
            <a:solidFill>
              <a:srgbClr val="9999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4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480BD17-2CC3-B2F6-EF64-923521A57E46}"/>
              </a:ext>
            </a:extLst>
          </p:cNvPr>
          <p:cNvSpPr txBox="1"/>
          <p:nvPr/>
        </p:nvSpPr>
        <p:spPr>
          <a:xfrm>
            <a:off x="8901196" y="3445381"/>
            <a:ext cx="3083280" cy="338554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txBody>
          <a:bodyPr wrap="none" rtlCol="0">
            <a:spAutoFit/>
          </a:bodyPr>
          <a:lstStyle/>
          <a:p>
            <a:pPr algn="l"/>
            <a:r>
              <a:rPr lang="en-GB" sz="1600" dirty="0" err="1">
                <a:solidFill>
                  <a:schemeClr val="bg1"/>
                </a:solidFill>
              </a:rPr>
              <a:t>LEνSTORM</a:t>
            </a:r>
            <a:r>
              <a:rPr lang="en-GB" sz="1600" dirty="0">
                <a:solidFill>
                  <a:schemeClr val="bg1"/>
                </a:solidFill>
              </a:rPr>
              <a:t> and LEMNB detector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68507167-16F8-808D-105D-E01C8027643B}"/>
              </a:ext>
            </a:extLst>
          </p:cNvPr>
          <p:cNvSpPr/>
          <p:nvPr/>
        </p:nvSpPr>
        <p:spPr>
          <a:xfrm>
            <a:off x="7555008" y="2808031"/>
            <a:ext cx="406895" cy="406895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5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3CD2496-1683-711B-B592-6950846680A1}"/>
              </a:ext>
            </a:extLst>
          </p:cNvPr>
          <p:cNvSpPr txBox="1"/>
          <p:nvPr/>
        </p:nvSpPr>
        <p:spPr>
          <a:xfrm>
            <a:off x="9361464" y="2763459"/>
            <a:ext cx="2294218" cy="33855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txBody>
          <a:bodyPr wrap="none" rtlCol="0">
            <a:spAutoFit/>
          </a:bodyPr>
          <a:lstStyle/>
          <a:p>
            <a:pPr algn="l"/>
            <a:r>
              <a:rPr lang="en-GB" sz="1600" dirty="0">
                <a:solidFill>
                  <a:schemeClr val="bg1"/>
                </a:solidFill>
              </a:rPr>
              <a:t>Near Neutrino detector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1E3628D9-25F6-847C-1CBF-98A8594D9D89}"/>
              </a:ext>
            </a:extLst>
          </p:cNvPr>
          <p:cNvSpPr/>
          <p:nvPr/>
        </p:nvSpPr>
        <p:spPr>
          <a:xfrm>
            <a:off x="8851904" y="1184781"/>
            <a:ext cx="406895" cy="406895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6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26204DE4-A8E1-A3A1-EDE3-352890E7F7DA}"/>
              </a:ext>
            </a:extLst>
          </p:cNvPr>
          <p:cNvSpPr/>
          <p:nvPr/>
        </p:nvSpPr>
        <p:spPr>
          <a:xfrm>
            <a:off x="7065340" y="4018939"/>
            <a:ext cx="406895" cy="406895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3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698B592-9EAF-6958-5F08-18270F33C89C}"/>
              </a:ext>
            </a:extLst>
          </p:cNvPr>
          <p:cNvSpPr txBox="1"/>
          <p:nvPr/>
        </p:nvSpPr>
        <p:spPr>
          <a:xfrm>
            <a:off x="8592737" y="4170712"/>
            <a:ext cx="3321492" cy="738664"/>
          </a:xfrm>
          <a:prstGeom prst="rect">
            <a:avLst/>
          </a:prstGeom>
          <a:solidFill>
            <a:srgbClr val="999999"/>
          </a:solidFill>
        </p:spPr>
        <p:txBody>
          <a:bodyPr wrap="square" rtlCol="0">
            <a:spAutoFit/>
          </a:bodyPr>
          <a:lstStyle/>
          <a:p>
            <a:pPr algn="l"/>
            <a:r>
              <a:rPr lang="en-GB" sz="1400" dirty="0">
                <a:solidFill>
                  <a:schemeClr val="bg1"/>
                </a:solidFill>
              </a:rPr>
              <a:t>Target and horn: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bg1"/>
                </a:solidFill>
              </a:rPr>
              <a:t>Max 1.25 MW/target beam power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bg1"/>
                </a:solidFill>
              </a:rPr>
              <a:t>Max ~1.5 us pulse duration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83F1E52E-5644-82DA-DDD5-D33B208D5755}"/>
              </a:ext>
            </a:extLst>
          </p:cNvPr>
          <p:cNvGrpSpPr/>
          <p:nvPr/>
        </p:nvGrpSpPr>
        <p:grpSpPr>
          <a:xfrm>
            <a:off x="10819911" y="4756826"/>
            <a:ext cx="1281298" cy="1100168"/>
            <a:chOff x="10819911" y="4756826"/>
            <a:chExt cx="1281298" cy="1100168"/>
          </a:xfrm>
        </p:grpSpPr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A52E4FF0-D01A-E907-1FD9-D6B3E30BBD9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8265" t="4812" b="5553"/>
            <a:stretch/>
          </p:blipFill>
          <p:spPr>
            <a:xfrm>
              <a:off x="10819911" y="4857449"/>
              <a:ext cx="1210092" cy="999545"/>
            </a:xfrm>
            <a:prstGeom prst="rect">
              <a:avLst/>
            </a:prstGeom>
          </p:spPr>
        </p:pic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73B67A81-70EC-AD7C-DC38-8B4E84994B83}"/>
                </a:ext>
              </a:extLst>
            </p:cNvPr>
            <p:cNvSpPr/>
            <p:nvPr/>
          </p:nvSpPr>
          <p:spPr>
            <a:xfrm>
              <a:off x="11867744" y="4756826"/>
              <a:ext cx="233465" cy="24576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6" name="Oval 5">
            <a:extLst>
              <a:ext uri="{FF2B5EF4-FFF2-40B4-BE49-F238E27FC236}">
                <a16:creationId xmlns:a16="http://schemas.microsoft.com/office/drawing/2014/main" id="{BE9090C1-2A35-E3DA-05A2-5BB538EEE10C}"/>
              </a:ext>
            </a:extLst>
          </p:cNvPr>
          <p:cNvSpPr/>
          <p:nvPr/>
        </p:nvSpPr>
        <p:spPr>
          <a:xfrm>
            <a:off x="5580261" y="2753853"/>
            <a:ext cx="406895" cy="406895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3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CF89F3E-EB4D-C81D-929C-9F84EA0F78F1}"/>
              </a:ext>
            </a:extLst>
          </p:cNvPr>
          <p:cNvSpPr txBox="1"/>
          <p:nvPr/>
        </p:nvSpPr>
        <p:spPr>
          <a:xfrm>
            <a:off x="9851501" y="786510"/>
            <a:ext cx="2126288" cy="584775"/>
          </a:xfrm>
          <a:prstGeom prst="rect">
            <a:avLst/>
          </a:prstGeom>
          <a:solidFill>
            <a:srgbClr val="7030A0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txBody>
          <a:bodyPr wrap="none" rtlCol="0">
            <a:spAutoFit/>
          </a:bodyPr>
          <a:lstStyle/>
          <a:p>
            <a:pPr algn="l"/>
            <a:r>
              <a:rPr lang="en-GB" sz="1600" dirty="0">
                <a:solidFill>
                  <a:schemeClr val="bg1"/>
                </a:solidFill>
              </a:rPr>
              <a:t>Far Neutrino detector</a:t>
            </a:r>
          </a:p>
          <a:p>
            <a:pPr algn="l"/>
            <a:r>
              <a:rPr lang="en-GB" sz="1600" dirty="0">
                <a:solidFill>
                  <a:schemeClr val="bg1"/>
                </a:solidFill>
              </a:rPr>
              <a:t>(</a:t>
            </a:r>
            <a:r>
              <a:rPr lang="en-GB" sz="1600" dirty="0" err="1">
                <a:solidFill>
                  <a:schemeClr val="bg1"/>
                </a:solidFill>
              </a:rPr>
              <a:t>Zinkgruvan</a:t>
            </a:r>
            <a:r>
              <a:rPr lang="en-GB" sz="1600" dirty="0">
                <a:solidFill>
                  <a:schemeClr val="bg1"/>
                </a:solidFill>
              </a:rPr>
              <a:t>)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BBE034A5-E607-B97F-E84B-685C1F26B226}"/>
              </a:ext>
            </a:extLst>
          </p:cNvPr>
          <p:cNvSpPr/>
          <p:nvPr/>
        </p:nvSpPr>
        <p:spPr>
          <a:xfrm>
            <a:off x="9712396" y="302525"/>
            <a:ext cx="406895" cy="406895"/>
          </a:xfrm>
          <a:prstGeom prst="ellipse">
            <a:avLst/>
          </a:prstGeom>
          <a:solidFill>
            <a:srgbClr val="7030A0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24926747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2417DD8-7DC3-AF70-B4C3-770EC9EF96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PRESENTATION TITLE/FOOTER</a:t>
            </a:r>
            <a:endParaRPr lang="sv-S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3221D5-3BA0-D076-9D95-F853FD184E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83078-D760-1647-8B80-66BA8B52336D}" type="slidenum">
              <a:rPr lang="sv-SE" smtClean="0"/>
              <a:t>4</a:t>
            </a:fld>
            <a:endParaRPr lang="sv-SE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599C77B-E28C-95BA-7D0A-861C894C7E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96B66-0B3A-474C-9C9C-E4F07B1F5DAD}" type="datetime1">
              <a:rPr lang="sv-SE" smtClean="0"/>
              <a:t>2026-08-01</a:t>
            </a:fld>
            <a:endParaRPr lang="sv-SE" dirty="0"/>
          </a:p>
        </p:txBody>
      </p:sp>
      <p:sp>
        <p:nvSpPr>
          <p:cNvPr id="8" name="PlaceHolder 1">
            <a:extLst>
              <a:ext uri="{FF2B5EF4-FFF2-40B4-BE49-F238E27FC236}">
                <a16:creationId xmlns:a16="http://schemas.microsoft.com/office/drawing/2014/main" id="{63B147D0-374B-CF7C-8DA9-10D2A159FA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3687" y="-81271"/>
            <a:ext cx="6545620" cy="1283789"/>
          </a:xfrm>
          <a:prstGeom prst="rect">
            <a:avLst/>
          </a:prstGeom>
        </p:spPr>
        <p:txBody>
          <a:bodyPr vert="horz" lIns="110588" tIns="55294" rIns="110588" bIns="55294" rtlCol="0" anchor="ctr">
            <a:normAutofit/>
          </a:bodyPr>
          <a:lstStyle/>
          <a:p>
            <a:r>
              <a:rPr lang="en-US" sz="4354" spc="-1" dirty="0">
                <a:cs typeface="Calibri" panose="020F0502020204030204" pitchFamily="34" charset="0"/>
              </a:rPr>
              <a:t>ESS</a:t>
            </a:r>
            <a:r>
              <a:rPr lang="el-GR" sz="4354" spc="-1" dirty="0">
                <a:cs typeface="Calibri" panose="020F0502020204030204" pitchFamily="34" charset="0"/>
              </a:rPr>
              <a:t>ν</a:t>
            </a:r>
            <a:r>
              <a:rPr lang="en-US" sz="4354" spc="-1" dirty="0">
                <a:cs typeface="Calibri" panose="020F0502020204030204" pitchFamily="34" charset="0"/>
              </a:rPr>
              <a:t>SB &amp; ESS</a:t>
            </a:r>
            <a:r>
              <a:rPr lang="el-GR" sz="4354" spc="-1" dirty="0">
                <a:cs typeface="Calibri" panose="020F0502020204030204" pitchFamily="34" charset="0"/>
              </a:rPr>
              <a:t>ν</a:t>
            </a:r>
            <a:r>
              <a:rPr lang="en-US" sz="4354" spc="-1" dirty="0">
                <a:cs typeface="Calibri" panose="020F0502020204030204" pitchFamily="34" charset="0"/>
              </a:rPr>
              <a:t>SB+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6DFAAEA-1B07-CDFE-560D-774C08EC367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961"/>
          <a:stretch/>
        </p:blipFill>
        <p:spPr>
          <a:xfrm>
            <a:off x="6229210" y="12"/>
            <a:ext cx="5962577" cy="6857988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  <p:pic>
        <p:nvPicPr>
          <p:cNvPr id="10" name="Picture 9" descr="Blue letters on a white background&#10;&#10;Description automatically generated">
            <a:extLst>
              <a:ext uri="{FF2B5EF4-FFF2-40B4-BE49-F238E27FC236}">
                <a16:creationId xmlns:a16="http://schemas.microsoft.com/office/drawing/2014/main" id="{F370657A-2893-533B-B68C-86CB843D90C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638" y="922087"/>
            <a:ext cx="1747733" cy="77592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50F2D95-5E8F-0134-3B83-039DD2EE1E24}"/>
              </a:ext>
            </a:extLst>
          </p:cNvPr>
          <p:cNvSpPr txBox="1"/>
          <p:nvPr/>
        </p:nvSpPr>
        <p:spPr>
          <a:xfrm>
            <a:off x="420562" y="1812164"/>
            <a:ext cx="6072293" cy="16554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5586" indent="-345586">
              <a:buFont typeface="Arial" panose="020B0604020202020204" pitchFamily="34" charset="0"/>
              <a:buChar char="•"/>
            </a:pPr>
            <a:r>
              <a:rPr lang="en-US" sz="1693" dirty="0">
                <a:latin typeface="Calibri" panose="020F0502020204030204" pitchFamily="34" charset="0"/>
                <a:cs typeface="Calibri" panose="020F0502020204030204" pitchFamily="34" charset="0"/>
              </a:rPr>
              <a:t>Designing and optimizing the experiment for CP violation measurements</a:t>
            </a:r>
          </a:p>
          <a:p>
            <a:pPr marL="898524" lvl="1" indent="-345586">
              <a:buFont typeface="Arial" panose="020B0604020202020204" pitchFamily="34" charset="0"/>
              <a:buChar char="•"/>
            </a:pPr>
            <a:r>
              <a:rPr lang="en-US" sz="1693" dirty="0">
                <a:latin typeface="Calibri" panose="020F0502020204030204" pitchFamily="34" charset="0"/>
                <a:cs typeface="Calibri" panose="020F0502020204030204" pitchFamily="34" charset="0"/>
              </a:rPr>
              <a:t>Far Detectors (</a:t>
            </a:r>
            <a:r>
              <a:rPr lang="en-US" sz="1693" dirty="0" err="1">
                <a:latin typeface="Calibri" panose="020F0502020204030204" pitchFamily="34" charset="0"/>
                <a:cs typeface="Calibri" panose="020F0502020204030204" pitchFamily="34" charset="0"/>
              </a:rPr>
              <a:t>Zinkgruvan</a:t>
            </a:r>
            <a:r>
              <a:rPr lang="en-US" sz="1693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898524" lvl="1" indent="-345586">
              <a:buFont typeface="Arial" panose="020B0604020202020204" pitchFamily="34" charset="0"/>
              <a:buChar char="•"/>
            </a:pPr>
            <a:r>
              <a:rPr lang="en-US" sz="1693" dirty="0">
                <a:latin typeface="Calibri" panose="020F0502020204030204" pitchFamily="34" charset="0"/>
                <a:cs typeface="Calibri" panose="020F0502020204030204" pitchFamily="34" charset="0"/>
              </a:rPr>
              <a:t>Water Cherenkov Detector (Lund – ESS)</a:t>
            </a:r>
          </a:p>
          <a:p>
            <a:pPr marL="898524" lvl="1" indent="-345586">
              <a:buFont typeface="Arial" panose="020B0604020202020204" pitchFamily="34" charset="0"/>
              <a:buChar char="•"/>
            </a:pPr>
            <a:r>
              <a:rPr lang="en-US" sz="1693" dirty="0">
                <a:latin typeface="Calibri" panose="020F0502020204030204" pitchFamily="34" charset="0"/>
                <a:cs typeface="Calibri" panose="020F0502020204030204" pitchFamily="34" charset="0"/>
              </a:rPr>
              <a:t>Super Fine-Grained Detector (Lund – ESS)</a:t>
            </a:r>
          </a:p>
          <a:p>
            <a:pPr marL="898524" lvl="1" indent="-345586">
              <a:buFont typeface="Arial" panose="020B0604020202020204" pitchFamily="34" charset="0"/>
              <a:buChar char="•"/>
            </a:pPr>
            <a:r>
              <a:rPr lang="en-US" sz="1693" dirty="0">
                <a:latin typeface="Calibri" panose="020F0502020204030204" pitchFamily="34" charset="0"/>
                <a:cs typeface="Calibri" panose="020F0502020204030204" pitchFamily="34" charset="0"/>
              </a:rPr>
              <a:t>Viking – NINJA-like emulsion detector (Lund - ESS)</a:t>
            </a:r>
            <a:endParaRPr lang="hr-HR" sz="1693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44F17BA-FC61-2B77-70D0-4F5AC82E8380}"/>
              </a:ext>
            </a:extLst>
          </p:cNvPr>
          <p:cNvSpPr txBox="1"/>
          <p:nvPr/>
        </p:nvSpPr>
        <p:spPr>
          <a:xfrm>
            <a:off x="420562" y="4403591"/>
            <a:ext cx="6786395" cy="21764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5586" indent="-345586">
              <a:buFont typeface="Arial" panose="020B0604020202020204" pitchFamily="34" charset="0"/>
              <a:buChar char="•"/>
            </a:pPr>
            <a:r>
              <a:rPr lang="en-US" sz="1693" dirty="0">
                <a:latin typeface="Calibri" panose="020F0502020204030204" pitchFamily="34" charset="0"/>
                <a:cs typeface="Calibri" panose="020F0502020204030204" pitchFamily="34" charset="0"/>
              </a:rPr>
              <a:t>Studying and optimizing the experiment for cross section measurements, non-beam physics and BSM</a:t>
            </a:r>
          </a:p>
          <a:p>
            <a:pPr marL="898524" lvl="1" indent="-345586">
              <a:buFont typeface="Arial" panose="020B0604020202020204" pitchFamily="34" charset="0"/>
              <a:buChar char="•"/>
            </a:pPr>
            <a:r>
              <a:rPr lang="en-US" sz="1693" dirty="0">
                <a:latin typeface="Calibri" panose="020F0502020204030204" pitchFamily="34" charset="0"/>
                <a:cs typeface="Calibri" panose="020F0502020204030204" pitchFamily="34" charset="0"/>
              </a:rPr>
              <a:t>LEMMOND (</a:t>
            </a:r>
            <a:r>
              <a:rPr lang="en-US" sz="1693" dirty="0" err="1">
                <a:latin typeface="Calibri" panose="020F0502020204030204" pitchFamily="34" charset="0"/>
                <a:cs typeface="Calibri" panose="020F0502020204030204" pitchFamily="34" charset="0"/>
              </a:rPr>
              <a:t>LEnuSTORM</a:t>
            </a:r>
            <a:r>
              <a:rPr lang="en-US" sz="1693" dirty="0">
                <a:latin typeface="Calibri" panose="020F0502020204030204" pitchFamily="34" charset="0"/>
                <a:cs typeface="Calibri" panose="020F0502020204030204" pitchFamily="34" charset="0"/>
              </a:rPr>
              <a:t> and LEMNB detector)</a:t>
            </a:r>
          </a:p>
          <a:p>
            <a:pPr marL="898524" lvl="1" indent="-345586">
              <a:buFont typeface="Arial" panose="020B0604020202020204" pitchFamily="34" charset="0"/>
              <a:buChar char="•"/>
            </a:pPr>
            <a:r>
              <a:rPr lang="en-US" sz="1693" dirty="0">
                <a:latin typeface="Calibri" panose="020F0502020204030204" pitchFamily="34" charset="0"/>
                <a:cs typeface="Calibri" panose="020F0502020204030204" pitchFamily="34" charset="0"/>
              </a:rPr>
              <a:t>Studying Gd doping in far and near water Cherenkov detectors</a:t>
            </a:r>
          </a:p>
          <a:p>
            <a:pPr marL="898524" lvl="1" indent="-345586">
              <a:buFont typeface="Arial" panose="020B0604020202020204" pitchFamily="34" charset="0"/>
              <a:buChar char="•"/>
            </a:pPr>
            <a:r>
              <a:rPr lang="en-US" sz="1693" dirty="0">
                <a:latin typeface="Calibri" panose="020F0502020204030204" pitchFamily="34" charset="0"/>
                <a:cs typeface="Calibri" panose="020F0502020204030204" pitchFamily="34" charset="0"/>
              </a:rPr>
              <a:t>Studying the capabilities of non-beam physics (supernova, atmospheric, reactor, …)</a:t>
            </a:r>
          </a:p>
          <a:p>
            <a:pPr marL="898524" lvl="1" indent="-345586">
              <a:buFont typeface="Arial" panose="020B0604020202020204" pitchFamily="34" charset="0"/>
              <a:buChar char="•"/>
            </a:pPr>
            <a:r>
              <a:rPr lang="en-US" sz="1693" dirty="0">
                <a:latin typeface="Calibri" panose="020F0502020204030204" pitchFamily="34" charset="0"/>
                <a:cs typeface="Calibri" panose="020F0502020204030204" pitchFamily="34" charset="0"/>
              </a:rPr>
              <a:t>Studying BSM theories (sterile neutrinos, non-standard interaction, …)</a:t>
            </a:r>
            <a:endParaRPr lang="hr-HR" sz="1693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3" name="Picture 12" descr="Blue and white letters on a black background&#10;&#10;Description automatically generated">
            <a:extLst>
              <a:ext uri="{FF2B5EF4-FFF2-40B4-BE49-F238E27FC236}">
                <a16:creationId xmlns:a16="http://schemas.microsoft.com/office/drawing/2014/main" id="{E27CC263-CF87-E486-BCF9-D41382B8169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690" y="3581765"/>
            <a:ext cx="1697322" cy="733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21439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582335C-5383-B1DB-2696-6AD9E8B4BF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0035" y="618259"/>
            <a:ext cx="3558266" cy="268195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C68D57B-827B-EB12-8A85-374403D250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6082" y="3564428"/>
            <a:ext cx="3502219" cy="2681955"/>
          </a:xfrm>
          <a:prstGeom prst="rect">
            <a:avLst/>
          </a:prstGeom>
        </p:spPr>
      </p:pic>
      <p:sp>
        <p:nvSpPr>
          <p:cNvPr id="8" name="PlaceHolder 2">
            <a:extLst>
              <a:ext uri="{FF2B5EF4-FFF2-40B4-BE49-F238E27FC236}">
                <a16:creationId xmlns:a16="http://schemas.microsoft.com/office/drawing/2014/main" id="{AD5CD892-8117-BEA8-B6D4-3DD3C828D825}"/>
              </a:ext>
            </a:extLst>
          </p:cNvPr>
          <p:cNvSpPr txBox="1">
            <a:spLocks/>
          </p:cNvSpPr>
          <p:nvPr/>
        </p:nvSpPr>
        <p:spPr>
          <a:xfrm>
            <a:off x="627597" y="711651"/>
            <a:ext cx="6208182" cy="3976819"/>
          </a:xfrm>
          <a:prstGeom prst="rect">
            <a:avLst/>
          </a:prstGeom>
          <a:noFill/>
          <a:ln w="0">
            <a:noFill/>
          </a:ln>
        </p:spPr>
        <p:txBody>
          <a:bodyPr vert="horz" lIns="0" tIns="0" rIns="0" bIns="0" rtlCol="0" anchor="t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200" kern="1200">
                <a:solidFill>
                  <a:srgbClr val="002060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22461" indent="-391846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693" b="1" spc="-1" dirty="0">
                <a:latin typeface="Arial"/>
                <a:ea typeface="Noto Sans CJK SC"/>
              </a:rPr>
              <a:t>Long - baseline physics</a:t>
            </a:r>
            <a:r>
              <a:rPr lang="en-US" sz="1693" spc="-1" dirty="0">
                <a:latin typeface="Arial"/>
                <a:ea typeface="Noto Sans CJK SC"/>
              </a:rPr>
              <a:t> (360 km)</a:t>
            </a:r>
            <a:endParaRPr lang="en-US" sz="1693" spc="-1" dirty="0">
              <a:latin typeface="Arial"/>
            </a:endParaRPr>
          </a:p>
          <a:p>
            <a:pPr marL="1044922" lvl="1" indent="-391846">
              <a:buClr>
                <a:srgbClr val="000000"/>
              </a:buClr>
              <a:buSzPct val="75000"/>
              <a:buFont typeface="Symbol" charset="2"/>
              <a:buChar char=""/>
            </a:pPr>
            <a:r>
              <a:rPr lang="en-US" sz="1693" kern="0" spc="-1" dirty="0">
                <a:solidFill>
                  <a:sysClr val="windowText" lastClr="000000"/>
                </a:solidFill>
                <a:latin typeface="Arial"/>
                <a:ea typeface="Noto Sans CJK SC"/>
              </a:rPr>
              <a:t>CP violation search</a:t>
            </a:r>
            <a:endParaRPr lang="en-US" sz="1693" kern="0" spc="-1" dirty="0">
              <a:solidFill>
                <a:sysClr val="windowText" lastClr="000000"/>
              </a:solidFill>
              <a:latin typeface="Arial"/>
            </a:endParaRPr>
          </a:p>
          <a:p>
            <a:pPr marL="1044922" lvl="1" indent="-391846">
              <a:buClr>
                <a:srgbClr val="000000"/>
              </a:buClr>
              <a:buSzPct val="75000"/>
              <a:buFont typeface="Symbol" charset="2"/>
              <a:buChar char=""/>
            </a:pPr>
            <a:r>
              <a:rPr lang="en-US" sz="1693" kern="0" spc="-1" dirty="0">
                <a:solidFill>
                  <a:sysClr val="windowText" lastClr="000000"/>
                </a:solidFill>
                <a:latin typeface="Arial"/>
                <a:ea typeface="Noto Sans CJK SC"/>
              </a:rPr>
              <a:t>Precise measurement of </a:t>
            </a:r>
            <a:r>
              <a:rPr lang="el-GR" sz="1693" kern="0" spc="-1" dirty="0">
                <a:solidFill>
                  <a:sysClr val="windowText" lastClr="000000"/>
                </a:solidFill>
                <a:latin typeface="Arial"/>
                <a:ea typeface="Arial"/>
              </a:rPr>
              <a:t>δ</a:t>
            </a:r>
            <a:r>
              <a:rPr lang="en-US" sz="1693" kern="0" spc="-1" baseline="-8000" dirty="0">
                <a:solidFill>
                  <a:sysClr val="windowText" lastClr="000000"/>
                </a:solidFill>
                <a:latin typeface="Arial"/>
                <a:ea typeface="Arial"/>
              </a:rPr>
              <a:t>CP </a:t>
            </a:r>
            <a:r>
              <a:rPr lang="en-US" sz="1693" kern="0" spc="-1" dirty="0">
                <a:solidFill>
                  <a:sysClr val="windowText" lastClr="000000"/>
                </a:solidFill>
                <a:latin typeface="Arial"/>
                <a:ea typeface="Arial"/>
              </a:rPr>
              <a:t>parameter</a:t>
            </a:r>
            <a:endParaRPr lang="en-US" sz="1693" kern="0" spc="-1" dirty="0">
              <a:solidFill>
                <a:sysClr val="windowText" lastClr="000000"/>
              </a:solidFill>
              <a:latin typeface="Arial"/>
            </a:endParaRPr>
          </a:p>
          <a:p>
            <a:pPr marL="1044922" lvl="1" indent="-391846">
              <a:buClr>
                <a:srgbClr val="000000"/>
              </a:buClr>
              <a:buSzPct val="75000"/>
              <a:buFont typeface="Symbol" charset="2"/>
              <a:buChar char=""/>
            </a:pPr>
            <a:r>
              <a:rPr lang="en-US" sz="1693" kern="0" spc="-1" dirty="0">
                <a:solidFill>
                  <a:sysClr val="windowText" lastClr="000000"/>
                </a:solidFill>
                <a:latin typeface="Arial"/>
                <a:ea typeface="Arial"/>
              </a:rPr>
              <a:t>Various new physics scenarios</a:t>
            </a:r>
            <a:endParaRPr lang="en-US" sz="1693" kern="0" spc="-1" dirty="0">
              <a:solidFill>
                <a:sysClr val="windowText" lastClr="000000"/>
              </a:solidFill>
              <a:latin typeface="Arial"/>
            </a:endParaRPr>
          </a:p>
          <a:p>
            <a:pPr marL="1044922" lvl="1" indent="-391846">
              <a:buClr>
                <a:srgbClr val="000000"/>
              </a:buClr>
              <a:buSzPct val="75000"/>
              <a:buFont typeface="Symbol" charset="2"/>
              <a:buChar char=""/>
            </a:pPr>
            <a:r>
              <a:rPr lang="en-US" sz="1693" kern="0" spc="-1" dirty="0">
                <a:solidFill>
                  <a:sysClr val="windowText" lastClr="000000"/>
                </a:solidFill>
                <a:latin typeface="Arial"/>
                <a:ea typeface="Arial"/>
              </a:rPr>
              <a:t>Around 12</a:t>
            </a:r>
            <a:r>
              <a:rPr lang="el-GR" sz="1693" kern="0" spc="-1" dirty="0">
                <a:solidFill>
                  <a:sysClr val="windowText" lastClr="000000"/>
                </a:solidFill>
                <a:latin typeface="Arial"/>
                <a:ea typeface="Arial"/>
              </a:rPr>
              <a:t>σ </a:t>
            </a:r>
            <a:r>
              <a:rPr lang="en-US" sz="1693" kern="0" spc="-1" dirty="0">
                <a:solidFill>
                  <a:sysClr val="windowText" lastClr="000000"/>
                </a:solidFill>
                <a:latin typeface="Arial"/>
                <a:ea typeface="Arial"/>
              </a:rPr>
              <a:t>sensitivity for CP violation for </a:t>
            </a:r>
            <a:r>
              <a:rPr lang="el-GR" sz="1693" kern="0" spc="-1" dirty="0">
                <a:solidFill>
                  <a:sysClr val="windowText" lastClr="000000"/>
                </a:solidFill>
                <a:latin typeface="Arial"/>
                <a:ea typeface="Arial"/>
              </a:rPr>
              <a:t>δ</a:t>
            </a:r>
            <a:r>
              <a:rPr lang="en-US" sz="1693" kern="0" spc="-1" baseline="-8000" dirty="0">
                <a:solidFill>
                  <a:sysClr val="windowText" lastClr="000000"/>
                </a:solidFill>
                <a:latin typeface="Arial"/>
                <a:ea typeface="Arial"/>
              </a:rPr>
              <a:t>CP</a:t>
            </a:r>
            <a:r>
              <a:rPr lang="en-US" sz="1693" kern="0" spc="-1" dirty="0">
                <a:solidFill>
                  <a:sysClr val="windowText" lastClr="000000"/>
                </a:solidFill>
                <a:latin typeface="Arial"/>
                <a:ea typeface="Arial"/>
              </a:rPr>
              <a:t> = ± 90°</a:t>
            </a:r>
            <a:endParaRPr lang="en-US" sz="1693" kern="0" spc="-1" dirty="0">
              <a:solidFill>
                <a:sysClr val="windowText" lastClr="000000"/>
              </a:solidFill>
              <a:latin typeface="Arial"/>
            </a:endParaRPr>
          </a:p>
          <a:p>
            <a:pPr marL="1044922" lvl="1" indent="-391846">
              <a:buClr>
                <a:srgbClr val="000000"/>
              </a:buClr>
              <a:buSzPct val="75000"/>
              <a:buFont typeface="Symbol" charset="2"/>
              <a:buChar char=""/>
            </a:pPr>
            <a:r>
              <a:rPr lang="en-US" sz="1693" kern="0" spc="-1" dirty="0">
                <a:solidFill>
                  <a:sysClr val="windowText" lastClr="000000"/>
                </a:solidFill>
                <a:latin typeface="Arial"/>
                <a:ea typeface="Arial"/>
              </a:rPr>
              <a:t> </a:t>
            </a:r>
            <a:r>
              <a:rPr lang="el-GR" sz="1693" kern="0" spc="-1" dirty="0">
                <a:solidFill>
                  <a:sysClr val="windowText" lastClr="000000"/>
                </a:solidFill>
                <a:latin typeface="Arial"/>
                <a:ea typeface="Arial"/>
              </a:rPr>
              <a:t>δ</a:t>
            </a:r>
            <a:r>
              <a:rPr lang="en-US" sz="1693" kern="0" spc="-1" baseline="-8000" dirty="0">
                <a:solidFill>
                  <a:sysClr val="windowText" lastClr="000000"/>
                </a:solidFill>
                <a:latin typeface="Arial"/>
                <a:ea typeface="Arial"/>
              </a:rPr>
              <a:t>CP </a:t>
            </a:r>
            <a:r>
              <a:rPr lang="en-US" sz="1693" kern="0" spc="-1" dirty="0">
                <a:solidFill>
                  <a:sysClr val="windowText" lastClr="000000"/>
                </a:solidFill>
                <a:latin typeface="Arial"/>
                <a:ea typeface="Arial"/>
              </a:rPr>
              <a:t>precision of less than 8° for all value</a:t>
            </a:r>
            <a:endParaRPr lang="en-US" sz="2177" kern="0" spc="-1" dirty="0">
              <a:solidFill>
                <a:sysClr val="windowText" lastClr="000000"/>
              </a:solidFill>
              <a:latin typeface="Arial"/>
            </a:endParaRPr>
          </a:p>
          <a:p>
            <a:pPr marL="1044922" lvl="1" indent="-391846">
              <a:buClr>
                <a:srgbClr val="000000"/>
              </a:buClr>
              <a:buSzPct val="75000"/>
              <a:buFont typeface="Symbol" charset="2"/>
              <a:buChar char=""/>
            </a:pPr>
            <a:endParaRPr lang="en-US" sz="2177" kern="0" spc="-1" dirty="0">
              <a:solidFill>
                <a:sysClr val="windowText" lastClr="000000"/>
              </a:solidFill>
              <a:latin typeface="Arial"/>
            </a:endParaRPr>
          </a:p>
          <a:p>
            <a:pPr marL="1044922" lvl="1" indent="-391846">
              <a:buClr>
                <a:srgbClr val="000000"/>
              </a:buClr>
              <a:buSzPct val="75000"/>
              <a:buFont typeface="Symbol" charset="2"/>
              <a:buChar char=""/>
            </a:pPr>
            <a:endParaRPr lang="en-US" sz="2177" kern="0" spc="-1" dirty="0">
              <a:solidFill>
                <a:sysClr val="windowText" lastClr="000000"/>
              </a:solidFill>
              <a:latin typeface="Arial"/>
            </a:endParaRPr>
          </a:p>
          <a:p>
            <a:pPr marL="522461" indent="-391846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693" b="1" spc="-1" dirty="0">
                <a:latin typeface="Arial"/>
                <a:ea typeface="Arial"/>
              </a:rPr>
              <a:t>Short – baseline physics</a:t>
            </a:r>
            <a:r>
              <a:rPr lang="en-US" sz="1693" spc="-1" dirty="0">
                <a:latin typeface="Arial"/>
                <a:ea typeface="Arial"/>
              </a:rPr>
              <a:t> (50 m – 250 m)</a:t>
            </a:r>
            <a:endParaRPr lang="en-US" sz="1693" spc="-1" dirty="0">
              <a:latin typeface="Arial"/>
            </a:endParaRPr>
          </a:p>
          <a:p>
            <a:pPr marL="1044922" lvl="1" indent="-391846">
              <a:buClr>
                <a:srgbClr val="000000"/>
              </a:buClr>
              <a:buSzPct val="75000"/>
              <a:buFont typeface="Symbol" charset="2"/>
              <a:buChar char=""/>
            </a:pPr>
            <a:r>
              <a:rPr lang="en-US" sz="1693" kern="0" spc="-1" dirty="0">
                <a:solidFill>
                  <a:sysClr val="windowText" lastClr="000000"/>
                </a:solidFill>
                <a:latin typeface="Arial"/>
                <a:ea typeface="Arial"/>
              </a:rPr>
              <a:t>Sterile neutrino search</a:t>
            </a:r>
            <a:endParaRPr lang="en-US" sz="1693" kern="0" spc="-1" dirty="0">
              <a:solidFill>
                <a:sysClr val="windowText" lastClr="000000"/>
              </a:solidFill>
              <a:latin typeface="Arial"/>
            </a:endParaRPr>
          </a:p>
          <a:p>
            <a:pPr marL="1044922" lvl="1" indent="-391846">
              <a:buClr>
                <a:srgbClr val="000000"/>
              </a:buClr>
              <a:buSzPct val="75000"/>
              <a:buFont typeface="Symbol" charset="2"/>
              <a:buChar char=""/>
            </a:pPr>
            <a:r>
              <a:rPr lang="en-US" sz="1693" kern="0" spc="-1" dirty="0">
                <a:solidFill>
                  <a:sysClr val="windowText" lastClr="000000"/>
                </a:solidFill>
                <a:latin typeface="Arial"/>
                <a:ea typeface="Arial"/>
              </a:rPr>
              <a:t>Non – standard interactions</a:t>
            </a:r>
            <a:endParaRPr lang="en-US" sz="1693" kern="0" spc="-1" dirty="0">
              <a:solidFill>
                <a:sysClr val="windowText" lastClr="000000"/>
              </a:solidFill>
              <a:latin typeface="Arial"/>
            </a:endParaRPr>
          </a:p>
          <a:p>
            <a:pPr marL="1044922" lvl="1" indent="-391846">
              <a:buClr>
                <a:srgbClr val="000000"/>
              </a:buClr>
              <a:buSzPct val="75000"/>
              <a:buFont typeface="Symbol" charset="2"/>
              <a:buChar char=""/>
            </a:pPr>
            <a:r>
              <a:rPr lang="en-US" sz="1693" kern="0" spc="-1" dirty="0">
                <a:solidFill>
                  <a:sysClr val="windowText" lastClr="000000"/>
                </a:solidFill>
                <a:latin typeface="Arial"/>
                <a:ea typeface="Arial"/>
              </a:rPr>
              <a:t>Constraining BSM theories via </a:t>
            </a:r>
            <a:br>
              <a:rPr lang="en-US" sz="1693" kern="0" dirty="0">
                <a:solidFill>
                  <a:sysClr val="windowText" lastClr="000000"/>
                </a:solidFill>
              </a:rPr>
            </a:br>
            <a:r>
              <a:rPr lang="en-US" sz="1693" kern="0" spc="-1" dirty="0">
                <a:solidFill>
                  <a:sysClr val="windowText" lastClr="000000"/>
                </a:solidFill>
                <a:latin typeface="Arial"/>
                <a:ea typeface="Arial"/>
              </a:rPr>
              <a:t>neutrino – electron scattering</a:t>
            </a:r>
            <a:endParaRPr lang="en-US" sz="1693" kern="0" spc="-1" dirty="0">
              <a:solidFill>
                <a:sysClr val="windowText" lastClr="000000"/>
              </a:solidFill>
              <a:latin typeface="Arial"/>
            </a:endParaRPr>
          </a:p>
          <a:p>
            <a:r>
              <a:rPr lang="en-US" sz="1330" spc="-1" dirty="0">
                <a:latin typeface="Arial"/>
                <a:ea typeface="Arial"/>
              </a:rPr>
              <a:t> </a:t>
            </a:r>
            <a:endParaRPr lang="en-US" sz="1330" spc="-1" dirty="0">
              <a:latin typeface="Arial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1B3C383-AEE9-4C67-11E1-D96DC1B2531B}"/>
              </a:ext>
            </a:extLst>
          </p:cNvPr>
          <p:cNvSpPr txBox="1"/>
          <p:nvPr/>
        </p:nvSpPr>
        <p:spPr>
          <a:xfrm>
            <a:off x="9011274" y="6197081"/>
            <a:ext cx="2033866" cy="297369"/>
          </a:xfrm>
          <a:prstGeom prst="rect">
            <a:avLst/>
          </a:prstGeom>
          <a:noFill/>
          <a:ln w="0">
            <a:noFill/>
          </a:ln>
        </p:spPr>
        <p:txBody>
          <a:bodyPr lIns="108847" tIns="54423" rIns="108847" bIns="54423" anchor="t">
            <a:noAutofit/>
          </a:bodyPr>
          <a:lstStyle/>
          <a:p>
            <a:pPr marL="653076" lvl="1">
              <a:buClr>
                <a:srgbClr val="000000"/>
              </a:buClr>
              <a:buSzPct val="75000"/>
            </a:pPr>
            <a:r>
              <a:rPr lang="en-US" sz="1330" spc="-1" dirty="0" err="1">
                <a:latin typeface="Arial"/>
                <a:ea typeface="Arial"/>
              </a:rPr>
              <a:t>δ</a:t>
            </a:r>
            <a:r>
              <a:rPr lang="en-US" sz="1330" spc="-1" baseline="-8000" dirty="0" err="1">
                <a:latin typeface="Arial"/>
                <a:ea typeface="Arial"/>
              </a:rPr>
              <a:t>CP</a:t>
            </a:r>
            <a:r>
              <a:rPr lang="en-US" sz="1330" spc="-1" baseline="-8000" dirty="0">
                <a:latin typeface="Arial"/>
                <a:ea typeface="Arial"/>
              </a:rPr>
              <a:t> </a:t>
            </a:r>
            <a:r>
              <a:rPr lang="en-US" sz="1330" spc="-1" dirty="0">
                <a:latin typeface="Arial"/>
                <a:ea typeface="Arial"/>
              </a:rPr>
              <a:t>precision</a:t>
            </a:r>
            <a:endParaRPr lang="en-US" sz="1330" spc="-1" dirty="0">
              <a:latin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543748C-AF24-D372-E030-B2C20E3F95F4}"/>
              </a:ext>
            </a:extLst>
          </p:cNvPr>
          <p:cNvSpPr txBox="1"/>
          <p:nvPr/>
        </p:nvSpPr>
        <p:spPr>
          <a:xfrm>
            <a:off x="8660291" y="3285319"/>
            <a:ext cx="3126440" cy="297369"/>
          </a:xfrm>
          <a:prstGeom prst="rect">
            <a:avLst/>
          </a:prstGeom>
          <a:noFill/>
          <a:ln w="0">
            <a:noFill/>
          </a:ln>
        </p:spPr>
        <p:txBody>
          <a:bodyPr lIns="108847" tIns="54423" rIns="108847" bIns="54423" anchor="t">
            <a:noAutofit/>
          </a:bodyPr>
          <a:lstStyle/>
          <a:p>
            <a:pPr marL="653076" lvl="1">
              <a:buClr>
                <a:srgbClr val="000000"/>
              </a:buClr>
              <a:buSzPct val="75000"/>
            </a:pPr>
            <a:r>
              <a:rPr lang="en-US" sz="1330" spc="-1" dirty="0">
                <a:latin typeface="Arial"/>
                <a:ea typeface="Arial"/>
              </a:rPr>
              <a:t>CP violation discovery</a:t>
            </a:r>
            <a:endParaRPr lang="en-US" sz="1330" spc="-1" dirty="0">
              <a:latin typeface="Arial"/>
            </a:endParaRPr>
          </a:p>
        </p:txBody>
      </p:sp>
      <p:pic>
        <p:nvPicPr>
          <p:cNvPr id="14" name="Picture 13" descr="Blue letters on a white background&#10;&#10;Description automatically generated">
            <a:extLst>
              <a:ext uri="{FF2B5EF4-FFF2-40B4-BE49-F238E27FC236}">
                <a16:creationId xmlns:a16="http://schemas.microsoft.com/office/drawing/2014/main" id="{4DBBF4E8-E41A-9D44-9A15-CF182459FD1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795" y="166059"/>
            <a:ext cx="1038943" cy="461252"/>
          </a:xfrm>
          <a:prstGeom prst="rect">
            <a:avLst/>
          </a:prstGeom>
        </p:spPr>
      </p:pic>
      <p:pic>
        <p:nvPicPr>
          <p:cNvPr id="15" name="Picture 14" descr="Blue and white letters on a black background&#10;&#10;Description automatically generated">
            <a:extLst>
              <a:ext uri="{FF2B5EF4-FFF2-40B4-BE49-F238E27FC236}">
                <a16:creationId xmlns:a16="http://schemas.microsoft.com/office/drawing/2014/main" id="{15D0A646-9781-53B6-E64E-A5B3213CFCE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314" y="2325859"/>
            <a:ext cx="1104424" cy="477209"/>
          </a:xfrm>
          <a:prstGeom prst="rect">
            <a:avLst/>
          </a:prstGeom>
        </p:spPr>
      </p:pic>
      <p:sp>
        <p:nvSpPr>
          <p:cNvPr id="16" name="PlaceHolder 1">
            <a:extLst>
              <a:ext uri="{FF2B5EF4-FFF2-40B4-BE49-F238E27FC236}">
                <a16:creationId xmlns:a16="http://schemas.microsoft.com/office/drawing/2014/main" id="{D017752C-6B8A-3A46-A8FB-3C063302462C}"/>
              </a:ext>
            </a:extLst>
          </p:cNvPr>
          <p:cNvSpPr txBox="1">
            <a:spLocks/>
          </p:cNvSpPr>
          <p:nvPr/>
        </p:nvSpPr>
        <p:spPr>
          <a:xfrm>
            <a:off x="640667" y="4270602"/>
            <a:ext cx="5729311" cy="2572652"/>
          </a:xfrm>
          <a:prstGeom prst="rect">
            <a:avLst/>
          </a:prstGeom>
          <a:noFill/>
          <a:ln w="0">
            <a:noFill/>
          </a:ln>
        </p:spPr>
        <p:txBody>
          <a:bodyPr vert="horz" lIns="0" tIns="0" rIns="0" bIns="0" rtlCol="0" anchor="t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200" kern="1200">
                <a:solidFill>
                  <a:srgbClr val="002060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22461" indent="-391846">
              <a:spcBef>
                <a:spcPts val="34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690" b="1" spc="-1" dirty="0">
                <a:latin typeface="Arial"/>
                <a:ea typeface="Noto Sans CJK SC"/>
              </a:rPr>
              <a:t>Ongoing or planned study</a:t>
            </a:r>
            <a:endParaRPr lang="en-US" sz="1690" b="1" spc="-1" dirty="0">
              <a:latin typeface="Arial"/>
            </a:endParaRPr>
          </a:p>
          <a:p>
            <a:pPr marL="1044922" lvl="1" indent="-391846">
              <a:spcBef>
                <a:spcPts val="686"/>
              </a:spcBef>
              <a:buClr>
                <a:srgbClr val="000000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sz="1690" kern="0" spc="-1" dirty="0">
                <a:solidFill>
                  <a:sysClr val="windowText" lastClr="000000"/>
                </a:solidFill>
                <a:latin typeface="Arial"/>
                <a:ea typeface="Noto Sans CJK SC"/>
              </a:rPr>
              <a:t>Atmospheric neutrinos</a:t>
            </a:r>
          </a:p>
          <a:p>
            <a:pPr marL="1044922" lvl="1" indent="-391846">
              <a:spcBef>
                <a:spcPts val="686"/>
              </a:spcBef>
              <a:buClr>
                <a:srgbClr val="000000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sz="1690" kern="0" spc="-1" dirty="0">
                <a:solidFill>
                  <a:sysClr val="windowText" lastClr="000000"/>
                </a:solidFill>
                <a:latin typeface="Arial"/>
                <a:ea typeface="Noto Sans CJK SC"/>
              </a:rPr>
              <a:t>Supernovae neutrinos</a:t>
            </a:r>
          </a:p>
          <a:p>
            <a:pPr marL="1044922" lvl="1" indent="-391846">
              <a:spcBef>
                <a:spcPts val="686"/>
              </a:spcBef>
              <a:buClr>
                <a:srgbClr val="000000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sz="1690" kern="0" spc="-1" dirty="0">
                <a:solidFill>
                  <a:sysClr val="windowText" lastClr="000000"/>
                </a:solidFill>
                <a:latin typeface="Arial"/>
                <a:ea typeface="Noto Sans CJK SC"/>
              </a:rPr>
              <a:t>Diffuse supernovae background neutrinos</a:t>
            </a:r>
          </a:p>
          <a:p>
            <a:pPr marL="1044922" lvl="1" indent="-391846">
              <a:spcBef>
                <a:spcPts val="686"/>
              </a:spcBef>
              <a:buClr>
                <a:srgbClr val="000000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sz="1690" kern="0" spc="-1" dirty="0">
                <a:solidFill>
                  <a:sysClr val="windowText" lastClr="000000"/>
                </a:solidFill>
                <a:latin typeface="Arial"/>
                <a:ea typeface="Noto Sans CJK SC"/>
              </a:rPr>
              <a:t>Geoneutrinos	</a:t>
            </a:r>
          </a:p>
          <a:p>
            <a:pPr marL="1044922" lvl="1" indent="-391846">
              <a:spcBef>
                <a:spcPts val="686"/>
              </a:spcBef>
              <a:buClr>
                <a:srgbClr val="000000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sz="1690" kern="0" spc="-1" dirty="0">
                <a:solidFill>
                  <a:sysClr val="windowText" lastClr="000000"/>
                </a:solidFill>
                <a:latin typeface="Arial"/>
                <a:ea typeface="Noto Sans CJK SC"/>
              </a:rPr>
              <a:t>Reactor neutrinos</a:t>
            </a:r>
          </a:p>
          <a:p>
            <a:pPr marL="1044922" lvl="1" indent="-391846">
              <a:spcBef>
                <a:spcPts val="686"/>
              </a:spcBef>
              <a:buClr>
                <a:srgbClr val="000000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sz="1690" kern="0" spc="-1" dirty="0">
                <a:solidFill>
                  <a:sysClr val="windowText" lastClr="000000"/>
                </a:solidFill>
                <a:latin typeface="Arial"/>
                <a:ea typeface="Noto Sans CJK SC"/>
              </a:rPr>
              <a:t>Solar neutrinos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49576F71-021C-90A1-C472-AC89A8C6D2A0}"/>
              </a:ext>
            </a:extLst>
          </p:cNvPr>
          <p:cNvPicPr/>
          <p:nvPr/>
        </p:nvPicPr>
        <p:blipFill>
          <a:blip r:embed="rId6"/>
          <a:stretch/>
        </p:blipFill>
        <p:spPr>
          <a:xfrm>
            <a:off x="5931653" y="2325859"/>
            <a:ext cx="1968817" cy="2838719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27432606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A1F895-0BEE-B682-8D29-822CA1E07E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ce réservé du pied de page 9">
            <a:extLst>
              <a:ext uri="{FF2B5EF4-FFF2-40B4-BE49-F238E27FC236}">
                <a16:creationId xmlns:a16="http://schemas.microsoft.com/office/drawing/2014/main" id="{4AFE4FE2-84BA-0E03-BD2C-2F49990425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M. Dracos, IPHC-IN2P3/CNRS/UNISTRA</a:t>
            </a:r>
            <a:endParaRPr lang="en-GB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5B14C54-0A04-53BC-DD09-24FE2B8CC3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C56F7-6BCF-6E44-9937-5AE9275C7CAF}" type="slidenum">
              <a:rPr lang="en-GB" smtClean="0"/>
              <a:pPr/>
              <a:t>6</a:t>
            </a:fld>
            <a:endParaRPr lang="en-GB"/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A1668FB1-C47C-4D37-7806-2F3DC601C4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Mito, 26/05/2026</a:t>
            </a:r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A49D802-27DB-35FB-792B-918D1DDD474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10294" y="1022239"/>
            <a:ext cx="7772400" cy="583233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72886AB-D649-58A5-84B2-ADD828868BFC}"/>
              </a:ext>
            </a:extLst>
          </p:cNvPr>
          <p:cNvSpPr txBox="1"/>
          <p:nvPr/>
        </p:nvSpPr>
        <p:spPr>
          <a:xfrm rot="16200000">
            <a:off x="761524" y="3185702"/>
            <a:ext cx="262751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4800" dirty="0"/>
              <a:t>precision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4ABA185-6C9E-B8F3-0C15-C09E53FF2895}"/>
              </a:ext>
            </a:extLst>
          </p:cNvPr>
          <p:cNvSpPr txBox="1"/>
          <p:nvPr/>
        </p:nvSpPr>
        <p:spPr>
          <a:xfrm>
            <a:off x="4288640" y="4827593"/>
            <a:ext cx="9268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dirty="0"/>
              <a:t>ESS</a:t>
            </a:r>
            <a:r>
              <a:rPr lang="el-GR" dirty="0"/>
              <a:t>ν</a:t>
            </a:r>
            <a:r>
              <a:rPr lang="fr-CH" dirty="0"/>
              <a:t>SB</a:t>
            </a:r>
            <a:endParaRPr lang="en-GB" dirty="0"/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2B7D772B-24EE-9399-FE3F-DDFFB3C731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Comparison with current Projects</a:t>
            </a:r>
          </a:p>
        </p:txBody>
      </p:sp>
    </p:spTree>
    <p:extLst>
      <p:ext uri="{BB962C8B-B14F-4D97-AF65-F5344CB8AC3E}">
        <p14:creationId xmlns:p14="http://schemas.microsoft.com/office/powerpoint/2010/main" val="18326182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371F97F4-30E5-8115-A69D-D703880C70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ESS𝜈</a:t>
            </a:r>
            <a:r>
              <a:rPr lang="en-GB" dirty="0" err="1"/>
              <a:t>SB+Ongoing</a:t>
            </a:r>
            <a:r>
              <a:rPr lang="en-GB" dirty="0"/>
              <a:t> Studies</a:t>
            </a:r>
          </a:p>
        </p:txBody>
      </p:sp>
      <p:sp>
        <p:nvSpPr>
          <p:cNvPr id="11" name="Espace réservé du pied de page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>
                <a:latin typeface="Times New Roman" charset="0"/>
                <a:ea typeface="ＭＳ Ｐゴシック" charset="0"/>
                <a:cs typeface="ＭＳ Ｐゴシック" charset="0"/>
              </a:rPr>
              <a:t>M. Dracos, IPHC-IN2P3/CNRS/UNISTRA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B75A52C-D3C1-DA4F-91BD-350C97786792}" type="slidenum">
              <a:rPr lang="en-GB" smtClean="0">
                <a:latin typeface="Times New Roman" charset="0"/>
                <a:ea typeface="ＭＳ Ｐゴシック" charset="0"/>
                <a:cs typeface="ＭＳ Ｐゴシック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en-GB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0DB7823-C809-9C2E-F15A-B9942583682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(mainly cross-section measurements)</a:t>
            </a:r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>
                <a:latin typeface="Times New Roman" charset="0"/>
                <a:ea typeface="ＭＳ Ｐゴシック" charset="0"/>
                <a:cs typeface="ＭＳ Ｐゴシック" charset="0"/>
              </a:rPr>
              <a:t>Mito, 26/05/2026</a:t>
            </a:r>
            <a:endParaRPr lang="en-GB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A8BD932-0A16-C846-90B1-A1FFE42BC86A}"/>
              </a:ext>
            </a:extLst>
          </p:cNvPr>
          <p:cNvSpPr/>
          <p:nvPr/>
        </p:nvSpPr>
        <p:spPr>
          <a:xfrm>
            <a:off x="7476586" y="1289235"/>
            <a:ext cx="4085032" cy="51860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fontAlgn="base">
              <a:spcBef>
                <a:spcPts val="600"/>
              </a:spcBef>
              <a:buFont typeface="+mj-lt"/>
              <a:buAutoNum type="arabicPeriod"/>
            </a:pPr>
            <a:r>
              <a:rPr lang="en-GB" b="1" dirty="0"/>
              <a:t>Design</a:t>
            </a:r>
            <a:r>
              <a:rPr lang="en-GB" dirty="0"/>
              <a:t> </a:t>
            </a:r>
            <a:r>
              <a:rPr lang="en-GB" b="1" dirty="0"/>
              <a:t>of a racetrack storage </a:t>
            </a:r>
            <a:r>
              <a:rPr lang="en-GB" dirty="0"/>
              <a:t>ring for low energy muons produced with a beam from the ESS linac.</a:t>
            </a:r>
          </a:p>
          <a:p>
            <a:pPr marL="342900" indent="-342900" fontAlgn="base">
              <a:spcBef>
                <a:spcPts val="600"/>
              </a:spcBef>
              <a:buFont typeface="+mj-lt"/>
              <a:buAutoNum type="arabicPeriod"/>
            </a:pPr>
            <a:r>
              <a:rPr lang="en-GB" dirty="0"/>
              <a:t>Design a transfer system from the initial </a:t>
            </a:r>
            <a:r>
              <a:rPr lang="en-GB" b="1" dirty="0"/>
              <a:t>collection and extraction of pions </a:t>
            </a:r>
            <a:r>
              <a:rPr lang="en-GB" dirty="0"/>
              <a:t>behind the target station, up to the injection point.</a:t>
            </a:r>
          </a:p>
          <a:p>
            <a:pPr marL="342900" indent="-342900" fontAlgn="base">
              <a:spcBef>
                <a:spcPts val="600"/>
              </a:spcBef>
              <a:buFont typeface="+mj-lt"/>
              <a:buAutoNum type="arabicPeriod"/>
            </a:pPr>
            <a:r>
              <a:rPr lang="en-GB" dirty="0"/>
              <a:t>Design a </a:t>
            </a:r>
            <a:r>
              <a:rPr lang="en-GB" b="1" dirty="0"/>
              <a:t>transfer line </a:t>
            </a:r>
            <a:r>
              <a:rPr lang="en-GB" dirty="0"/>
              <a:t>from the ESS</a:t>
            </a:r>
            <a:r>
              <a:rPr lang="el-GR" dirty="0"/>
              <a:t>ν</a:t>
            </a:r>
            <a:r>
              <a:rPr lang="en-GB" dirty="0"/>
              <a:t>SB ring-to-switchyard transfer line to the </a:t>
            </a:r>
            <a:r>
              <a:rPr lang="en-GB" b="1" dirty="0" err="1"/>
              <a:t>nuSTORM</a:t>
            </a:r>
            <a:r>
              <a:rPr lang="en-GB" b="1" dirty="0"/>
              <a:t> target</a:t>
            </a:r>
            <a:r>
              <a:rPr lang="en-GB" dirty="0"/>
              <a:t>.</a:t>
            </a:r>
          </a:p>
          <a:p>
            <a:pPr marL="342900" indent="-342900" fontAlgn="base">
              <a:spcBef>
                <a:spcPts val="600"/>
              </a:spcBef>
              <a:buFont typeface="+mj-lt"/>
              <a:buAutoNum type="arabicPeriod"/>
            </a:pPr>
            <a:r>
              <a:rPr lang="en-GB" dirty="0"/>
              <a:t>Design an </a:t>
            </a:r>
            <a:r>
              <a:rPr lang="en-GB" b="1" dirty="0"/>
              <a:t>injection scheme </a:t>
            </a:r>
            <a:r>
              <a:rPr lang="en-GB" dirty="0"/>
              <a:t>for the racetrack storage ring</a:t>
            </a:r>
          </a:p>
          <a:p>
            <a:pPr marL="342900" indent="-342900" fontAlgn="base">
              <a:spcBef>
                <a:spcPts val="600"/>
              </a:spcBef>
              <a:buFont typeface="+mj-lt"/>
              <a:buAutoNum type="arabicPeriod"/>
            </a:pPr>
            <a:r>
              <a:rPr lang="en-GB" dirty="0"/>
              <a:t>Design a </a:t>
            </a:r>
            <a:r>
              <a:rPr lang="en-GB" b="1" dirty="0"/>
              <a:t>Monitored Neutrino Beam </a:t>
            </a:r>
            <a:r>
              <a:rPr lang="en-GB" dirty="0"/>
              <a:t>(low energy ENUBET)</a:t>
            </a:r>
          </a:p>
          <a:p>
            <a:pPr marL="342900" indent="-342900" fontAlgn="base">
              <a:spcBef>
                <a:spcPts val="600"/>
              </a:spcBef>
              <a:buFont typeface="+mj-lt"/>
              <a:buAutoNum type="arabicPeriod"/>
            </a:pPr>
            <a:r>
              <a:rPr lang="en-GB" b="1" dirty="0"/>
              <a:t>Optimize the performance </a:t>
            </a:r>
            <a:r>
              <a:rPr lang="en-GB" dirty="0"/>
              <a:t>of the ESSνSB accelerator complex</a:t>
            </a:r>
            <a:r>
              <a:rPr lang="en-GB" dirty="0">
                <a:highlight>
                  <a:srgbClr val="FFFF00"/>
                </a:highlight>
              </a:rPr>
              <a:t> 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0B4A247-A550-3C44-BCB2-7DE2AE6C8C1E}"/>
              </a:ext>
            </a:extLst>
          </p:cNvPr>
          <p:cNvSpPr txBox="1"/>
          <p:nvPr/>
        </p:nvSpPr>
        <p:spPr>
          <a:xfrm>
            <a:off x="1476820" y="5015030"/>
            <a:ext cx="468532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dirty="0"/>
              <a:t>Cross-section measurements with: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Low Energy </a:t>
            </a:r>
            <a:r>
              <a:rPr lang="en-GB" dirty="0" err="1"/>
              <a:t>nuSTORM</a:t>
            </a:r>
            <a:r>
              <a:rPr lang="en-GB" dirty="0"/>
              <a:t>: </a:t>
            </a:r>
            <a:r>
              <a:rPr lang="en-GB" dirty="0">
                <a:solidFill>
                  <a:srgbClr val="00B050"/>
                </a:solidFill>
              </a:rPr>
              <a:t>π⟶ </a:t>
            </a:r>
            <a:r>
              <a:rPr lang="en-GB" dirty="0" err="1">
                <a:solidFill>
                  <a:srgbClr val="00B050"/>
                </a:solidFill>
              </a:rPr>
              <a:t>μ</a:t>
            </a:r>
            <a:r>
              <a:rPr lang="en-GB" dirty="0">
                <a:solidFill>
                  <a:srgbClr val="00B050"/>
                </a:solidFill>
              </a:rPr>
              <a:t> </a:t>
            </a:r>
            <a:r>
              <a:rPr lang="en-GB" dirty="0">
                <a:solidFill>
                  <a:srgbClr val="0432FF"/>
                </a:solidFill>
              </a:rPr>
              <a:t>⟶ </a:t>
            </a:r>
            <a:r>
              <a:rPr lang="en-GB" dirty="0" err="1">
                <a:solidFill>
                  <a:srgbClr val="0432FF"/>
                </a:solidFill>
              </a:rPr>
              <a:t>e+ν</a:t>
            </a:r>
            <a:r>
              <a:rPr lang="en-GB" baseline="-25000" dirty="0" err="1">
                <a:solidFill>
                  <a:srgbClr val="0432FF"/>
                </a:solidFill>
              </a:rPr>
              <a:t>μ</a:t>
            </a:r>
            <a:r>
              <a:rPr lang="en-GB" dirty="0" err="1">
                <a:solidFill>
                  <a:srgbClr val="0432FF"/>
                </a:solidFill>
              </a:rPr>
              <a:t>+ν</a:t>
            </a:r>
            <a:r>
              <a:rPr lang="en-GB" baseline="-25000" dirty="0" err="1">
                <a:solidFill>
                  <a:srgbClr val="0432FF"/>
                </a:solidFill>
              </a:rPr>
              <a:t>e</a:t>
            </a:r>
            <a:endParaRPr lang="en-GB" baseline="-25000" dirty="0">
              <a:solidFill>
                <a:srgbClr val="0432FF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Low Energy ENUBET: </a:t>
            </a:r>
            <a:r>
              <a:rPr lang="en-GB" dirty="0">
                <a:solidFill>
                  <a:srgbClr val="00B050"/>
                </a:solidFill>
              </a:rPr>
              <a:t>π ⟶ </a:t>
            </a:r>
            <a:r>
              <a:rPr lang="en-GB" dirty="0" err="1">
                <a:solidFill>
                  <a:srgbClr val="00B050"/>
                </a:solidFill>
              </a:rPr>
              <a:t>μ+ν</a:t>
            </a:r>
            <a:r>
              <a:rPr lang="en-GB" baseline="-25000" dirty="0" err="1">
                <a:solidFill>
                  <a:srgbClr val="00B050"/>
                </a:solidFill>
              </a:rPr>
              <a:t>μ</a:t>
            </a:r>
            <a:endParaRPr lang="en-GB" baseline="-25000" dirty="0">
              <a:solidFill>
                <a:srgbClr val="00B05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  <p:pic>
        <p:nvPicPr>
          <p:cNvPr id="15" name="Picture 14" descr="A diagram of a train track&#10;&#10;Description automatically generated">
            <a:extLst>
              <a:ext uri="{FF2B5EF4-FFF2-40B4-BE49-F238E27FC236}">
                <a16:creationId xmlns:a16="http://schemas.microsoft.com/office/drawing/2014/main" id="{7AC5E3DE-E813-F9E9-C809-2EDD6A263C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185"/>
          <a:stretch>
            <a:fillRect/>
          </a:stretch>
        </p:blipFill>
        <p:spPr>
          <a:xfrm>
            <a:off x="552687" y="1949983"/>
            <a:ext cx="6753928" cy="3100647"/>
          </a:xfrm>
          <a:prstGeom prst="rect">
            <a:avLst/>
          </a:prstGeom>
        </p:spPr>
      </p:pic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DDCD64BB-E38C-ED34-007C-C1A9E078D660}"/>
              </a:ext>
            </a:extLst>
          </p:cNvPr>
          <p:cNvSpPr/>
          <p:nvPr/>
        </p:nvSpPr>
        <p:spPr>
          <a:xfrm>
            <a:off x="2335576" y="2500829"/>
            <a:ext cx="2148289" cy="407624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BB17B13B-8812-086E-ECAB-1B3904F11A55}"/>
              </a:ext>
            </a:extLst>
          </p:cNvPr>
          <p:cNvSpPr/>
          <p:nvPr/>
        </p:nvSpPr>
        <p:spPr>
          <a:xfrm rot="18447433">
            <a:off x="2489646" y="2933919"/>
            <a:ext cx="2148289" cy="833867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53396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723CD-2EE7-EE46-79D0-9D7033FFCA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u pied de page 10">
            <a:extLst>
              <a:ext uri="{FF2B5EF4-FFF2-40B4-BE49-F238E27FC236}">
                <a16:creationId xmlns:a16="http://schemas.microsoft.com/office/drawing/2014/main" id="{8E3CC075-400D-107F-8A8C-FF5D2E8633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>
                <a:latin typeface="Times New Roman" charset="0"/>
                <a:ea typeface="ＭＳ Ｐゴシック" charset="0"/>
                <a:cs typeface="ＭＳ Ｐゴシック" charset="0"/>
              </a:rPr>
              <a:t>M. Dracos, IPHC-IN2P3/CNRS/UNISTRA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AD60F07-A73F-F3B5-8372-B05FBE9B7E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B75A52C-D3C1-DA4F-91BD-350C97786792}" type="slidenum">
              <a:rPr lang="en-GB" smtClean="0">
                <a:latin typeface="Times New Roman" charset="0"/>
                <a:ea typeface="ＭＳ Ｐゴシック" charset="0"/>
                <a:cs typeface="ＭＳ Ｐゴシック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en-GB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0298727A-0278-A185-D6C7-ECEA3A76B7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>
                <a:latin typeface="Times New Roman" charset="0"/>
                <a:ea typeface="ＭＳ Ｐゴシック" charset="0"/>
                <a:cs typeface="ＭＳ Ｐゴシック" charset="0"/>
              </a:rPr>
              <a:t>Mito, 26/05/2026</a:t>
            </a:r>
            <a:endParaRPr lang="en-GB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4EDCC45-ABAC-2C58-6B72-23F90F172CDF}"/>
              </a:ext>
            </a:extLst>
          </p:cNvPr>
          <p:cNvSpPr txBox="1"/>
          <p:nvPr/>
        </p:nvSpPr>
        <p:spPr>
          <a:xfrm>
            <a:off x="5485263" y="6301330"/>
            <a:ext cx="4932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dirty="0"/>
              <a:t>also able to host the final 4 target/horn system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25A0FF5-2759-6EB4-B935-0B0B966B0132}"/>
              </a:ext>
            </a:extLst>
          </p:cNvPr>
          <p:cNvSpPr txBox="1"/>
          <p:nvPr/>
        </p:nvSpPr>
        <p:spPr>
          <a:xfrm>
            <a:off x="1361408" y="6274024"/>
            <a:ext cx="271478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1600" dirty="0"/>
              <a:t>¼ of the total proton power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B225EDA-2770-3A2B-9A6C-B8ABD173AA4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17208" y="1185871"/>
            <a:ext cx="8721824" cy="464333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41827BF-B937-2CC7-CEA9-DF092F1D6A6E}"/>
              </a:ext>
            </a:extLst>
          </p:cNvPr>
          <p:cNvSpPr txBox="1"/>
          <p:nvPr/>
        </p:nvSpPr>
        <p:spPr>
          <a:xfrm>
            <a:off x="4256959" y="3783280"/>
            <a:ext cx="4090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H</a:t>
            </a:r>
            <a:r>
              <a:rPr lang="en-GB" baseline="30000" dirty="0"/>
              <a:t>-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9136B80-1965-610C-C167-ECBBFF940EAA}"/>
              </a:ext>
            </a:extLst>
          </p:cNvPr>
          <p:cNvSpPr txBox="1"/>
          <p:nvPr/>
        </p:nvSpPr>
        <p:spPr>
          <a:xfrm>
            <a:off x="5369304" y="4948501"/>
            <a:ext cx="148774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Neutrino production target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5D5EF2F-57A1-C14E-E8DF-3FCE95B6DA5D}"/>
              </a:ext>
            </a:extLst>
          </p:cNvPr>
          <p:cNvSpPr txBox="1"/>
          <p:nvPr/>
        </p:nvSpPr>
        <p:spPr>
          <a:xfrm>
            <a:off x="6459439" y="4404694"/>
            <a:ext cx="119930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/>
              <a:t>LEnuSTORM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29A36DB-518A-7440-CD52-90E430FFDA08}"/>
              </a:ext>
            </a:extLst>
          </p:cNvPr>
          <p:cNvSpPr txBox="1"/>
          <p:nvPr/>
        </p:nvSpPr>
        <p:spPr>
          <a:xfrm>
            <a:off x="4956337" y="3356738"/>
            <a:ext cx="17117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/>
              <a:t>Monitored </a:t>
            </a:r>
            <a:r>
              <a:rPr lang="el-GR" sz="1400" dirty="0"/>
              <a:t>ν</a:t>
            </a:r>
            <a:r>
              <a:rPr lang="en-GB" sz="1400" dirty="0"/>
              <a:t> beam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E7FC5A1-3248-A7C8-4427-A46E834F33ED}"/>
              </a:ext>
            </a:extLst>
          </p:cNvPr>
          <p:cNvSpPr txBox="1"/>
          <p:nvPr/>
        </p:nvSpPr>
        <p:spPr>
          <a:xfrm>
            <a:off x="8331259" y="2087819"/>
            <a:ext cx="13039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/>
              <a:t>Near Detector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9A2FBD1-974F-6B05-AF0A-FB5316902D83}"/>
              </a:ext>
            </a:extLst>
          </p:cNvPr>
          <p:cNvSpPr txBox="1"/>
          <p:nvPr/>
        </p:nvSpPr>
        <p:spPr>
          <a:xfrm>
            <a:off x="8973621" y="1412599"/>
            <a:ext cx="115621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/>
              <a:t>Far Detector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D55A95A-7B4A-CDEC-16AF-57936A5609B3}"/>
              </a:ext>
            </a:extLst>
          </p:cNvPr>
          <p:cNvSpPr txBox="1"/>
          <p:nvPr/>
        </p:nvSpPr>
        <p:spPr>
          <a:xfrm rot="18753747">
            <a:off x="8176352" y="1501269"/>
            <a:ext cx="7665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/>
              <a:t>360 km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AE30488-6E6B-4991-EF1B-A1B077995DEF}"/>
              </a:ext>
            </a:extLst>
          </p:cNvPr>
          <p:cNvSpPr txBox="1"/>
          <p:nvPr/>
        </p:nvSpPr>
        <p:spPr>
          <a:xfrm>
            <a:off x="1613870" y="2482978"/>
            <a:ext cx="9437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Spallation target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0BCE78F-C8B3-3D35-C0E5-ACED9C7EF393}"/>
              </a:ext>
            </a:extLst>
          </p:cNvPr>
          <p:cNvSpPr txBox="1"/>
          <p:nvPr/>
        </p:nvSpPr>
        <p:spPr>
          <a:xfrm>
            <a:off x="6950762" y="3472471"/>
            <a:ext cx="19259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/>
              <a:t>Near </a:t>
            </a:r>
            <a:r>
              <a:rPr lang="en-GB" sz="1400" dirty="0" err="1"/>
              <a:t>Near</a:t>
            </a:r>
            <a:r>
              <a:rPr lang="en-GB" sz="1400" dirty="0"/>
              <a:t> </a:t>
            </a:r>
          </a:p>
          <a:p>
            <a:r>
              <a:rPr lang="en-GB" sz="1400" dirty="0"/>
              <a:t>Detector (LEMMOND)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B16F1A4-7DF3-D367-9023-E75E9DA37CEA}"/>
              </a:ext>
            </a:extLst>
          </p:cNvPr>
          <p:cNvSpPr txBox="1"/>
          <p:nvPr/>
        </p:nvSpPr>
        <p:spPr>
          <a:xfrm>
            <a:off x="3344640" y="4994317"/>
            <a:ext cx="3209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p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0779C6AA-6397-07BC-815A-9B188AFFD776}"/>
              </a:ext>
            </a:extLst>
          </p:cNvPr>
          <p:cNvCxnSpPr>
            <a:cxnSpLocks/>
          </p:cNvCxnSpPr>
          <p:nvPr/>
        </p:nvCxnSpPr>
        <p:spPr>
          <a:xfrm>
            <a:off x="5074360" y="3732327"/>
            <a:ext cx="53449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9B232670-2A47-50E9-BF63-FC151F093832}"/>
              </a:ext>
            </a:extLst>
          </p:cNvPr>
          <p:cNvSpPr txBox="1"/>
          <p:nvPr/>
        </p:nvSpPr>
        <p:spPr>
          <a:xfrm>
            <a:off x="7243396" y="3163822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/>
              <a:t>ν</a:t>
            </a:r>
            <a:endParaRPr lang="en-GB" dirty="0"/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62E5E1D7-4307-D6F0-001B-B17ECA2B3B5B}"/>
              </a:ext>
            </a:extLst>
          </p:cNvPr>
          <p:cNvCxnSpPr>
            <a:cxnSpLocks/>
          </p:cNvCxnSpPr>
          <p:nvPr/>
        </p:nvCxnSpPr>
        <p:spPr>
          <a:xfrm flipV="1">
            <a:off x="6368848" y="3704677"/>
            <a:ext cx="467364" cy="868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D55A37CA-7394-3C94-FE1B-2B87C9D07B45}"/>
              </a:ext>
            </a:extLst>
          </p:cNvPr>
          <p:cNvSpPr txBox="1"/>
          <p:nvPr/>
        </p:nvSpPr>
        <p:spPr>
          <a:xfrm>
            <a:off x="5042613" y="5162576"/>
            <a:ext cx="3209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p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42041E0D-D290-456F-61FD-EB9FA85E226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8084" t="39773" r="2673" b="21800"/>
          <a:stretch>
            <a:fillRect/>
          </a:stretch>
        </p:blipFill>
        <p:spPr>
          <a:xfrm>
            <a:off x="9450049" y="3354272"/>
            <a:ext cx="2640551" cy="1951768"/>
          </a:xfrm>
          <a:prstGeom prst="rect">
            <a:avLst/>
          </a:prstGeom>
        </p:spPr>
      </p:pic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F9CEE968-A903-B6FF-B1C0-3228630CE630}"/>
              </a:ext>
            </a:extLst>
          </p:cNvPr>
          <p:cNvCxnSpPr>
            <a:cxnSpLocks/>
          </p:cNvCxnSpPr>
          <p:nvPr/>
        </p:nvCxnSpPr>
        <p:spPr>
          <a:xfrm flipH="1" flipV="1">
            <a:off x="6765471" y="4269165"/>
            <a:ext cx="2684578" cy="41108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3" name="Image 4">
            <a:extLst>
              <a:ext uri="{FF2B5EF4-FFF2-40B4-BE49-F238E27FC236}">
                <a16:creationId xmlns:a16="http://schemas.microsoft.com/office/drawing/2014/main" id="{2E405481-2759-6F47-A663-DA2D10941CA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35512" y="4978395"/>
            <a:ext cx="2251253" cy="1246997"/>
          </a:xfrm>
          <a:prstGeom prst="rect">
            <a:avLst/>
          </a:prstGeom>
        </p:spPr>
      </p:pic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4E160FFA-6D09-51A4-F088-5B1A5A8188EB}"/>
              </a:ext>
            </a:extLst>
          </p:cNvPr>
          <p:cNvCxnSpPr>
            <a:cxnSpLocks/>
          </p:cNvCxnSpPr>
          <p:nvPr/>
        </p:nvCxnSpPr>
        <p:spPr>
          <a:xfrm flipH="1" flipV="1">
            <a:off x="5802086" y="4816930"/>
            <a:ext cx="1092509" cy="48152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6" name="Image 2">
            <a:extLst>
              <a:ext uri="{FF2B5EF4-FFF2-40B4-BE49-F238E27FC236}">
                <a16:creationId xmlns:a16="http://schemas.microsoft.com/office/drawing/2014/main" id="{31D4A77B-0563-461E-2DAD-D171570DB73F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84324" y="5481137"/>
            <a:ext cx="984019" cy="861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7" name="Group 36">
            <a:extLst>
              <a:ext uri="{FF2B5EF4-FFF2-40B4-BE49-F238E27FC236}">
                <a16:creationId xmlns:a16="http://schemas.microsoft.com/office/drawing/2014/main" id="{C47CDC7B-E1A8-AB29-83EC-411D3E5CBB38}"/>
              </a:ext>
            </a:extLst>
          </p:cNvPr>
          <p:cNvGrpSpPr/>
          <p:nvPr/>
        </p:nvGrpSpPr>
        <p:grpSpPr>
          <a:xfrm>
            <a:off x="388852" y="4317850"/>
            <a:ext cx="2251252" cy="2091597"/>
            <a:chOff x="182880" y="867708"/>
            <a:chExt cx="3967920" cy="3964320"/>
          </a:xfrm>
        </p:grpSpPr>
        <p:pic>
          <p:nvPicPr>
            <p:cNvPr id="38" name="Picture 17">
              <a:extLst>
                <a:ext uri="{FF2B5EF4-FFF2-40B4-BE49-F238E27FC236}">
                  <a16:creationId xmlns:a16="http://schemas.microsoft.com/office/drawing/2014/main" id="{542BF292-3263-51A3-29AF-8AC1875E2E57}"/>
                </a:ext>
              </a:extLst>
            </p:cNvPr>
            <p:cNvPicPr/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/>
          </p:blipFill>
          <p:spPr>
            <a:xfrm>
              <a:off x="493200" y="975348"/>
              <a:ext cx="3657600" cy="3657600"/>
            </a:xfrm>
            <a:prstGeom prst="rect">
              <a:avLst/>
            </a:prstGeom>
            <a:ln>
              <a:noFill/>
            </a:ln>
          </p:spPr>
        </p:pic>
        <p:sp>
          <p:nvSpPr>
            <p:cNvPr id="39" name="CustomShape 1">
              <a:extLst>
                <a:ext uri="{FF2B5EF4-FFF2-40B4-BE49-F238E27FC236}">
                  <a16:creationId xmlns:a16="http://schemas.microsoft.com/office/drawing/2014/main" id="{82933BEC-7386-F80B-E33A-1304E1A0C280}"/>
                </a:ext>
              </a:extLst>
            </p:cNvPr>
            <p:cNvSpPr/>
            <p:nvPr/>
          </p:nvSpPr>
          <p:spPr>
            <a:xfrm>
              <a:off x="1426320" y="1889748"/>
              <a:ext cx="1828800" cy="1828800"/>
            </a:xfrm>
            <a:prstGeom prst="rect">
              <a:avLst/>
            </a:prstGeom>
            <a:solidFill>
              <a:srgbClr val="FFFFFF"/>
            </a:solidFill>
            <a:ln>
              <a:solidFill>
                <a:srgbClr val="0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en-GB" sz="1050"/>
            </a:p>
          </p:txBody>
        </p:sp>
        <p:grpSp>
          <p:nvGrpSpPr>
            <p:cNvPr id="40" name="Group 6">
              <a:extLst>
                <a:ext uri="{FF2B5EF4-FFF2-40B4-BE49-F238E27FC236}">
                  <a16:creationId xmlns:a16="http://schemas.microsoft.com/office/drawing/2014/main" id="{C85E715D-4BE2-11E5-79EB-2C30307E2128}"/>
                </a:ext>
              </a:extLst>
            </p:cNvPr>
            <p:cNvGrpSpPr/>
            <p:nvPr/>
          </p:nvGrpSpPr>
          <p:grpSpPr>
            <a:xfrm>
              <a:off x="1734480" y="2119788"/>
              <a:ext cx="1142640" cy="179280"/>
              <a:chOff x="1734480" y="2424600"/>
              <a:chExt cx="1142640" cy="179280"/>
            </a:xfrm>
          </p:grpSpPr>
          <p:sp>
            <p:nvSpPr>
              <p:cNvPr id="63" name="Freeform 7">
                <a:extLst>
                  <a:ext uri="{FF2B5EF4-FFF2-40B4-BE49-F238E27FC236}">
                    <a16:creationId xmlns:a16="http://schemas.microsoft.com/office/drawing/2014/main" id="{97A7C2F5-AF61-8827-303B-A2C56EBBB5A6}"/>
                  </a:ext>
                </a:extLst>
              </p:cNvPr>
              <p:cNvSpPr/>
              <p:nvPr/>
            </p:nvSpPr>
            <p:spPr>
              <a:xfrm>
                <a:off x="1734480" y="2424600"/>
                <a:ext cx="1143000" cy="173880"/>
              </a:xfrm>
              <a:custGeom>
                <a:avLst/>
                <a:gdLst/>
                <a:ahLst/>
                <a:cxnLst/>
                <a:rect l="0" t="0" r="r" b="b"/>
                <a:pathLst>
                  <a:path w="3175" h="483">
                    <a:moveTo>
                      <a:pt x="1587" y="482"/>
                    </a:moveTo>
                    <a:lnTo>
                      <a:pt x="0" y="482"/>
                    </a:lnTo>
                    <a:lnTo>
                      <a:pt x="0" y="0"/>
                    </a:lnTo>
                    <a:lnTo>
                      <a:pt x="3174" y="0"/>
                    </a:lnTo>
                    <a:lnTo>
                      <a:pt x="3174" y="482"/>
                    </a:lnTo>
                    <a:lnTo>
                      <a:pt x="1587" y="482"/>
                    </a:lnTo>
                  </a:path>
                </a:pathLst>
              </a:custGeom>
              <a:solidFill>
                <a:srgbClr val="FFFFFF"/>
              </a:solidFill>
              <a:ln w="15840">
                <a:noFill/>
              </a:ln>
            </p:spPr>
            <p:txBody>
              <a:bodyPr/>
              <a:lstStyle/>
              <a:p>
                <a:endParaRPr lang="en-GB" sz="1050"/>
              </a:p>
            </p:txBody>
          </p:sp>
          <p:sp>
            <p:nvSpPr>
              <p:cNvPr id="20480" name="Freeform 8">
                <a:extLst>
                  <a:ext uri="{FF2B5EF4-FFF2-40B4-BE49-F238E27FC236}">
                    <a16:creationId xmlns:a16="http://schemas.microsoft.com/office/drawing/2014/main" id="{25E699ED-914A-1678-F7CE-8841E94A3972}"/>
                  </a:ext>
                </a:extLst>
              </p:cNvPr>
              <p:cNvSpPr/>
              <p:nvPr/>
            </p:nvSpPr>
            <p:spPr>
              <a:xfrm>
                <a:off x="1744200" y="2424600"/>
                <a:ext cx="153720" cy="173880"/>
              </a:xfrm>
              <a:custGeom>
                <a:avLst/>
                <a:gdLst/>
                <a:ahLst/>
                <a:cxnLst/>
                <a:rect l="0" t="0" r="r" b="b"/>
                <a:pathLst>
                  <a:path w="427" h="483">
                    <a:moveTo>
                      <a:pt x="237" y="54"/>
                    </a:moveTo>
                    <a:cubicBezTo>
                      <a:pt x="243" y="30"/>
                      <a:pt x="245" y="22"/>
                      <a:pt x="310" y="22"/>
                    </a:cubicBezTo>
                    <a:cubicBezTo>
                      <a:pt x="333" y="22"/>
                      <a:pt x="338" y="22"/>
                      <a:pt x="338" y="8"/>
                    </a:cubicBezTo>
                    <a:cubicBezTo>
                      <a:pt x="338" y="0"/>
                      <a:pt x="330" y="0"/>
                      <a:pt x="326" y="0"/>
                    </a:cubicBezTo>
                    <a:cubicBezTo>
                      <a:pt x="304" y="0"/>
                      <a:pt x="245" y="2"/>
                      <a:pt x="222" y="2"/>
                    </a:cubicBezTo>
                    <a:cubicBezTo>
                      <a:pt x="202" y="2"/>
                      <a:pt x="149" y="0"/>
                      <a:pt x="128" y="0"/>
                    </a:cubicBezTo>
                    <a:cubicBezTo>
                      <a:pt x="123" y="0"/>
                      <a:pt x="115" y="0"/>
                      <a:pt x="115" y="14"/>
                    </a:cubicBezTo>
                    <a:cubicBezTo>
                      <a:pt x="115" y="22"/>
                      <a:pt x="122" y="22"/>
                      <a:pt x="134" y="22"/>
                    </a:cubicBezTo>
                    <a:cubicBezTo>
                      <a:pt x="136" y="22"/>
                      <a:pt x="149" y="22"/>
                      <a:pt x="162" y="24"/>
                    </a:cubicBezTo>
                    <a:cubicBezTo>
                      <a:pt x="174" y="24"/>
                      <a:pt x="181" y="26"/>
                      <a:pt x="181" y="35"/>
                    </a:cubicBezTo>
                    <a:cubicBezTo>
                      <a:pt x="181" y="37"/>
                      <a:pt x="179" y="40"/>
                      <a:pt x="178" y="48"/>
                    </a:cubicBezTo>
                    <a:lnTo>
                      <a:pt x="83" y="428"/>
                    </a:lnTo>
                    <a:cubicBezTo>
                      <a:pt x="77" y="455"/>
                      <a:pt x="75" y="460"/>
                      <a:pt x="19" y="460"/>
                    </a:cubicBezTo>
                    <a:cubicBezTo>
                      <a:pt x="6" y="460"/>
                      <a:pt x="0" y="460"/>
                      <a:pt x="0" y="474"/>
                    </a:cubicBezTo>
                    <a:cubicBezTo>
                      <a:pt x="0" y="482"/>
                      <a:pt x="6" y="482"/>
                      <a:pt x="19" y="482"/>
                    </a:cubicBezTo>
                    <a:lnTo>
                      <a:pt x="346" y="482"/>
                    </a:lnTo>
                    <a:cubicBezTo>
                      <a:pt x="363" y="482"/>
                      <a:pt x="363" y="482"/>
                      <a:pt x="368" y="471"/>
                    </a:cubicBezTo>
                    <a:lnTo>
                      <a:pt x="424" y="317"/>
                    </a:lnTo>
                    <a:cubicBezTo>
                      <a:pt x="426" y="311"/>
                      <a:pt x="426" y="309"/>
                      <a:pt x="426" y="307"/>
                    </a:cubicBezTo>
                    <a:cubicBezTo>
                      <a:pt x="426" y="304"/>
                      <a:pt x="424" y="299"/>
                      <a:pt x="418" y="299"/>
                    </a:cubicBezTo>
                    <a:cubicBezTo>
                      <a:pt x="411" y="299"/>
                      <a:pt x="411" y="304"/>
                      <a:pt x="406" y="315"/>
                    </a:cubicBezTo>
                    <a:cubicBezTo>
                      <a:pt x="382" y="380"/>
                      <a:pt x="350" y="460"/>
                      <a:pt x="229" y="460"/>
                    </a:cubicBezTo>
                    <a:lnTo>
                      <a:pt x="162" y="460"/>
                    </a:lnTo>
                    <a:cubicBezTo>
                      <a:pt x="152" y="460"/>
                      <a:pt x="150" y="460"/>
                      <a:pt x="147" y="460"/>
                    </a:cubicBezTo>
                    <a:cubicBezTo>
                      <a:pt x="139" y="460"/>
                      <a:pt x="138" y="458"/>
                      <a:pt x="138" y="453"/>
                    </a:cubicBezTo>
                    <a:cubicBezTo>
                      <a:pt x="138" y="450"/>
                      <a:pt x="138" y="448"/>
                      <a:pt x="141" y="436"/>
                    </a:cubicBezTo>
                    <a:lnTo>
                      <a:pt x="237" y="54"/>
                    </a:lnTo>
                  </a:path>
                </a:pathLst>
              </a:custGeom>
              <a:solidFill>
                <a:srgbClr val="000000"/>
              </a:solidFill>
              <a:ln w="15840">
                <a:noFill/>
              </a:ln>
            </p:spPr>
            <p:txBody>
              <a:bodyPr/>
              <a:lstStyle/>
              <a:p>
                <a:endParaRPr lang="en-GB" sz="1050"/>
              </a:p>
            </p:txBody>
          </p:sp>
          <p:sp>
            <p:nvSpPr>
              <p:cNvPr id="20481" name="Freeform 9">
                <a:extLst>
                  <a:ext uri="{FF2B5EF4-FFF2-40B4-BE49-F238E27FC236}">
                    <a16:creationId xmlns:a16="http://schemas.microsoft.com/office/drawing/2014/main" id="{CBBAEAA8-A7D2-9152-D172-70B7BCC82494}"/>
                  </a:ext>
                </a:extLst>
              </p:cNvPr>
              <p:cNvSpPr/>
              <p:nvPr/>
            </p:nvSpPr>
            <p:spPr>
              <a:xfrm>
                <a:off x="1991520" y="2504880"/>
                <a:ext cx="169200" cy="60480"/>
              </a:xfrm>
              <a:custGeom>
                <a:avLst/>
                <a:gdLst/>
                <a:ahLst/>
                <a:cxnLst/>
                <a:rect l="0" t="0" r="r" b="b"/>
                <a:pathLst>
                  <a:path w="470" h="168">
                    <a:moveTo>
                      <a:pt x="445" y="29"/>
                    </a:moveTo>
                    <a:cubicBezTo>
                      <a:pt x="456" y="29"/>
                      <a:pt x="469" y="29"/>
                      <a:pt x="469" y="14"/>
                    </a:cubicBezTo>
                    <a:cubicBezTo>
                      <a:pt x="469" y="0"/>
                      <a:pt x="456" y="0"/>
                      <a:pt x="446" y="0"/>
                    </a:cubicBezTo>
                    <a:lnTo>
                      <a:pt x="24" y="0"/>
                    </a:lnTo>
                    <a:cubicBezTo>
                      <a:pt x="13" y="0"/>
                      <a:pt x="0" y="0"/>
                      <a:pt x="0" y="14"/>
                    </a:cubicBezTo>
                    <a:cubicBezTo>
                      <a:pt x="0" y="29"/>
                      <a:pt x="13" y="29"/>
                      <a:pt x="24" y="29"/>
                    </a:cubicBezTo>
                    <a:lnTo>
                      <a:pt x="445" y="29"/>
                    </a:lnTo>
                    <a:moveTo>
                      <a:pt x="446" y="167"/>
                    </a:moveTo>
                    <a:cubicBezTo>
                      <a:pt x="456" y="167"/>
                      <a:pt x="469" y="167"/>
                      <a:pt x="469" y="152"/>
                    </a:cubicBezTo>
                    <a:cubicBezTo>
                      <a:pt x="469" y="138"/>
                      <a:pt x="456" y="138"/>
                      <a:pt x="445" y="138"/>
                    </a:cubicBezTo>
                    <a:lnTo>
                      <a:pt x="24" y="138"/>
                    </a:lnTo>
                    <a:cubicBezTo>
                      <a:pt x="13" y="138"/>
                      <a:pt x="0" y="138"/>
                      <a:pt x="0" y="152"/>
                    </a:cubicBezTo>
                    <a:cubicBezTo>
                      <a:pt x="0" y="167"/>
                      <a:pt x="13" y="167"/>
                      <a:pt x="24" y="167"/>
                    </a:cubicBezTo>
                    <a:lnTo>
                      <a:pt x="446" y="167"/>
                    </a:lnTo>
                  </a:path>
                </a:pathLst>
              </a:custGeom>
              <a:solidFill>
                <a:srgbClr val="000000"/>
              </a:solidFill>
              <a:ln w="15840">
                <a:noFill/>
              </a:ln>
            </p:spPr>
            <p:txBody>
              <a:bodyPr/>
              <a:lstStyle/>
              <a:p>
                <a:endParaRPr lang="en-GB" sz="1050"/>
              </a:p>
            </p:txBody>
          </p:sp>
          <p:sp>
            <p:nvSpPr>
              <p:cNvPr id="20482" name="Freeform 10">
                <a:extLst>
                  <a:ext uri="{FF2B5EF4-FFF2-40B4-BE49-F238E27FC236}">
                    <a16:creationId xmlns:a16="http://schemas.microsoft.com/office/drawing/2014/main" id="{874E68AD-D146-EF1C-F9F6-6D317E7BAB6E}"/>
                  </a:ext>
                </a:extLst>
              </p:cNvPr>
              <p:cNvSpPr/>
              <p:nvPr/>
            </p:nvSpPr>
            <p:spPr>
              <a:xfrm>
                <a:off x="2254680" y="2429280"/>
                <a:ext cx="105840" cy="174960"/>
              </a:xfrm>
              <a:custGeom>
                <a:avLst/>
                <a:gdLst/>
                <a:ahLst/>
                <a:cxnLst/>
                <a:rect l="0" t="0" r="r" b="b"/>
                <a:pathLst>
                  <a:path w="294" h="486">
                    <a:moveTo>
                      <a:pt x="176" y="221"/>
                    </a:moveTo>
                    <a:cubicBezTo>
                      <a:pt x="234" y="203"/>
                      <a:pt x="274" y="154"/>
                      <a:pt x="274" y="98"/>
                    </a:cubicBezTo>
                    <a:cubicBezTo>
                      <a:pt x="274" y="40"/>
                      <a:pt x="213" y="0"/>
                      <a:pt x="144" y="0"/>
                    </a:cubicBezTo>
                    <a:cubicBezTo>
                      <a:pt x="74" y="0"/>
                      <a:pt x="19" y="42"/>
                      <a:pt x="19" y="96"/>
                    </a:cubicBezTo>
                    <a:cubicBezTo>
                      <a:pt x="19" y="118"/>
                      <a:pt x="35" y="133"/>
                      <a:pt x="54" y="133"/>
                    </a:cubicBezTo>
                    <a:cubicBezTo>
                      <a:pt x="77" y="133"/>
                      <a:pt x="91" y="117"/>
                      <a:pt x="91" y="96"/>
                    </a:cubicBezTo>
                    <a:cubicBezTo>
                      <a:pt x="91" y="61"/>
                      <a:pt x="58" y="61"/>
                      <a:pt x="48" y="61"/>
                    </a:cubicBezTo>
                    <a:cubicBezTo>
                      <a:pt x="69" y="27"/>
                      <a:pt x="115" y="18"/>
                      <a:pt x="141" y="18"/>
                    </a:cubicBezTo>
                    <a:cubicBezTo>
                      <a:pt x="170" y="18"/>
                      <a:pt x="210" y="34"/>
                      <a:pt x="210" y="96"/>
                    </a:cubicBezTo>
                    <a:cubicBezTo>
                      <a:pt x="210" y="106"/>
                      <a:pt x="208" y="146"/>
                      <a:pt x="189" y="178"/>
                    </a:cubicBezTo>
                    <a:cubicBezTo>
                      <a:pt x="168" y="211"/>
                      <a:pt x="144" y="213"/>
                      <a:pt x="126" y="215"/>
                    </a:cubicBezTo>
                    <a:cubicBezTo>
                      <a:pt x="122" y="215"/>
                      <a:pt x="104" y="216"/>
                      <a:pt x="99" y="216"/>
                    </a:cubicBezTo>
                    <a:cubicBezTo>
                      <a:pt x="93" y="216"/>
                      <a:pt x="88" y="218"/>
                      <a:pt x="88" y="224"/>
                    </a:cubicBezTo>
                    <a:cubicBezTo>
                      <a:pt x="88" y="232"/>
                      <a:pt x="93" y="232"/>
                      <a:pt x="106" y="232"/>
                    </a:cubicBezTo>
                    <a:lnTo>
                      <a:pt x="136" y="232"/>
                    </a:lnTo>
                    <a:cubicBezTo>
                      <a:pt x="194" y="232"/>
                      <a:pt x="221" y="280"/>
                      <a:pt x="221" y="349"/>
                    </a:cubicBezTo>
                    <a:cubicBezTo>
                      <a:pt x="221" y="445"/>
                      <a:pt x="171" y="466"/>
                      <a:pt x="141" y="466"/>
                    </a:cubicBezTo>
                    <a:cubicBezTo>
                      <a:pt x="110" y="466"/>
                      <a:pt x="58" y="453"/>
                      <a:pt x="32" y="412"/>
                    </a:cubicBezTo>
                    <a:cubicBezTo>
                      <a:pt x="58" y="416"/>
                      <a:pt x="78" y="400"/>
                      <a:pt x="78" y="373"/>
                    </a:cubicBezTo>
                    <a:cubicBezTo>
                      <a:pt x="78" y="347"/>
                      <a:pt x="61" y="333"/>
                      <a:pt x="40" y="333"/>
                    </a:cubicBezTo>
                    <a:cubicBezTo>
                      <a:pt x="22" y="333"/>
                      <a:pt x="0" y="344"/>
                      <a:pt x="0" y="375"/>
                    </a:cubicBezTo>
                    <a:cubicBezTo>
                      <a:pt x="0" y="439"/>
                      <a:pt x="66" y="485"/>
                      <a:pt x="142" y="485"/>
                    </a:cubicBezTo>
                    <a:cubicBezTo>
                      <a:pt x="229" y="485"/>
                      <a:pt x="293" y="421"/>
                      <a:pt x="293" y="349"/>
                    </a:cubicBezTo>
                    <a:cubicBezTo>
                      <a:pt x="293" y="291"/>
                      <a:pt x="248" y="237"/>
                      <a:pt x="176" y="221"/>
                    </a:cubicBezTo>
                  </a:path>
                </a:pathLst>
              </a:custGeom>
              <a:solidFill>
                <a:srgbClr val="000000"/>
              </a:solidFill>
              <a:ln w="15840">
                <a:noFill/>
              </a:ln>
            </p:spPr>
            <p:txBody>
              <a:bodyPr/>
              <a:lstStyle/>
              <a:p>
                <a:endParaRPr lang="en-GB" sz="1050"/>
              </a:p>
            </p:txBody>
          </p:sp>
          <p:sp>
            <p:nvSpPr>
              <p:cNvPr id="20483" name="Freeform 11">
                <a:extLst>
                  <a:ext uri="{FF2B5EF4-FFF2-40B4-BE49-F238E27FC236}">
                    <a16:creationId xmlns:a16="http://schemas.microsoft.com/office/drawing/2014/main" id="{916A0ABB-970F-2AC9-4F5A-164EB67C053E}"/>
                  </a:ext>
                </a:extLst>
              </p:cNvPr>
              <p:cNvSpPr/>
              <p:nvPr/>
            </p:nvSpPr>
            <p:spPr>
              <a:xfrm>
                <a:off x="2381400" y="2429280"/>
                <a:ext cx="105840" cy="174960"/>
              </a:xfrm>
              <a:custGeom>
                <a:avLst/>
                <a:gdLst/>
                <a:ahLst/>
                <a:cxnLst/>
                <a:rect l="0" t="0" r="r" b="b"/>
                <a:pathLst>
                  <a:path w="294" h="486">
                    <a:moveTo>
                      <a:pt x="85" y="147"/>
                    </a:moveTo>
                    <a:cubicBezTo>
                      <a:pt x="53" y="127"/>
                      <a:pt x="50" y="102"/>
                      <a:pt x="50" y="90"/>
                    </a:cubicBezTo>
                    <a:cubicBezTo>
                      <a:pt x="50" y="48"/>
                      <a:pt x="96" y="18"/>
                      <a:pt x="146" y="18"/>
                    </a:cubicBezTo>
                    <a:cubicBezTo>
                      <a:pt x="198" y="18"/>
                      <a:pt x="243" y="54"/>
                      <a:pt x="243" y="106"/>
                    </a:cubicBezTo>
                    <a:cubicBezTo>
                      <a:pt x="243" y="146"/>
                      <a:pt x="216" y="179"/>
                      <a:pt x="173" y="203"/>
                    </a:cubicBezTo>
                    <a:lnTo>
                      <a:pt x="85" y="147"/>
                    </a:lnTo>
                    <a:moveTo>
                      <a:pt x="189" y="215"/>
                    </a:moveTo>
                    <a:cubicBezTo>
                      <a:pt x="240" y="189"/>
                      <a:pt x="274" y="152"/>
                      <a:pt x="274" y="106"/>
                    </a:cubicBezTo>
                    <a:cubicBezTo>
                      <a:pt x="274" y="40"/>
                      <a:pt x="211" y="0"/>
                      <a:pt x="147" y="0"/>
                    </a:cubicBezTo>
                    <a:cubicBezTo>
                      <a:pt x="77" y="0"/>
                      <a:pt x="19" y="53"/>
                      <a:pt x="19" y="118"/>
                    </a:cubicBezTo>
                    <a:cubicBezTo>
                      <a:pt x="19" y="131"/>
                      <a:pt x="21" y="162"/>
                      <a:pt x="50" y="195"/>
                    </a:cubicBezTo>
                    <a:cubicBezTo>
                      <a:pt x="58" y="203"/>
                      <a:pt x="85" y="221"/>
                      <a:pt x="102" y="234"/>
                    </a:cubicBezTo>
                    <a:cubicBezTo>
                      <a:pt x="61" y="255"/>
                      <a:pt x="0" y="293"/>
                      <a:pt x="0" y="363"/>
                    </a:cubicBezTo>
                    <a:cubicBezTo>
                      <a:pt x="0" y="439"/>
                      <a:pt x="72" y="485"/>
                      <a:pt x="146" y="485"/>
                    </a:cubicBezTo>
                    <a:cubicBezTo>
                      <a:pt x="226" y="485"/>
                      <a:pt x="293" y="428"/>
                      <a:pt x="293" y="352"/>
                    </a:cubicBezTo>
                    <a:cubicBezTo>
                      <a:pt x="293" y="327"/>
                      <a:pt x="285" y="295"/>
                      <a:pt x="259" y="264"/>
                    </a:cubicBezTo>
                    <a:cubicBezTo>
                      <a:pt x="245" y="250"/>
                      <a:pt x="234" y="243"/>
                      <a:pt x="189" y="215"/>
                    </a:cubicBezTo>
                    <a:moveTo>
                      <a:pt x="118" y="245"/>
                    </a:moveTo>
                    <a:lnTo>
                      <a:pt x="205" y="299"/>
                    </a:lnTo>
                    <a:cubicBezTo>
                      <a:pt x="224" y="312"/>
                      <a:pt x="258" y="333"/>
                      <a:pt x="258" y="376"/>
                    </a:cubicBezTo>
                    <a:cubicBezTo>
                      <a:pt x="258" y="429"/>
                      <a:pt x="205" y="466"/>
                      <a:pt x="147" y="466"/>
                    </a:cubicBezTo>
                    <a:cubicBezTo>
                      <a:pt x="86" y="466"/>
                      <a:pt x="35" y="423"/>
                      <a:pt x="35" y="363"/>
                    </a:cubicBezTo>
                    <a:cubicBezTo>
                      <a:pt x="35" y="322"/>
                      <a:pt x="58" y="277"/>
                      <a:pt x="118" y="245"/>
                    </a:cubicBezTo>
                  </a:path>
                </a:pathLst>
              </a:custGeom>
              <a:solidFill>
                <a:srgbClr val="000000"/>
              </a:solidFill>
              <a:ln w="15840">
                <a:noFill/>
              </a:ln>
            </p:spPr>
            <p:txBody>
              <a:bodyPr/>
              <a:lstStyle/>
              <a:p>
                <a:endParaRPr lang="en-GB" sz="1050"/>
              </a:p>
            </p:txBody>
          </p:sp>
          <p:sp>
            <p:nvSpPr>
              <p:cNvPr id="20485" name="Freeform 12">
                <a:extLst>
                  <a:ext uri="{FF2B5EF4-FFF2-40B4-BE49-F238E27FC236}">
                    <a16:creationId xmlns:a16="http://schemas.microsoft.com/office/drawing/2014/main" id="{BD5E94E3-C1E7-D080-E862-C37320AAC792}"/>
                  </a:ext>
                </a:extLst>
              </p:cNvPr>
              <p:cNvSpPr/>
              <p:nvPr/>
            </p:nvSpPr>
            <p:spPr>
              <a:xfrm>
                <a:off x="2503800" y="2426400"/>
                <a:ext cx="113400" cy="172080"/>
              </a:xfrm>
              <a:custGeom>
                <a:avLst/>
                <a:gdLst/>
                <a:ahLst/>
                <a:cxnLst/>
                <a:rect l="0" t="0" r="r" b="b"/>
                <a:pathLst>
                  <a:path w="315" h="478">
                    <a:moveTo>
                      <a:pt x="187" y="362"/>
                    </a:moveTo>
                    <a:lnTo>
                      <a:pt x="187" y="423"/>
                    </a:lnTo>
                    <a:cubicBezTo>
                      <a:pt x="187" y="448"/>
                      <a:pt x="187" y="456"/>
                      <a:pt x="134" y="456"/>
                    </a:cubicBezTo>
                    <a:lnTo>
                      <a:pt x="120" y="456"/>
                    </a:lnTo>
                    <a:lnTo>
                      <a:pt x="120" y="477"/>
                    </a:lnTo>
                    <a:cubicBezTo>
                      <a:pt x="149" y="476"/>
                      <a:pt x="186" y="476"/>
                      <a:pt x="214" y="476"/>
                    </a:cubicBezTo>
                    <a:cubicBezTo>
                      <a:pt x="245" y="476"/>
                      <a:pt x="282" y="476"/>
                      <a:pt x="310" y="477"/>
                    </a:cubicBezTo>
                    <a:lnTo>
                      <a:pt x="310" y="456"/>
                    </a:lnTo>
                    <a:lnTo>
                      <a:pt x="296" y="456"/>
                    </a:lnTo>
                    <a:cubicBezTo>
                      <a:pt x="243" y="456"/>
                      <a:pt x="242" y="448"/>
                      <a:pt x="242" y="423"/>
                    </a:cubicBezTo>
                    <a:lnTo>
                      <a:pt x="242" y="362"/>
                    </a:lnTo>
                    <a:lnTo>
                      <a:pt x="314" y="362"/>
                    </a:lnTo>
                    <a:lnTo>
                      <a:pt x="314" y="339"/>
                    </a:lnTo>
                    <a:lnTo>
                      <a:pt x="242" y="339"/>
                    </a:lnTo>
                    <a:lnTo>
                      <a:pt x="242" y="18"/>
                    </a:lnTo>
                    <a:cubicBezTo>
                      <a:pt x="242" y="5"/>
                      <a:pt x="242" y="0"/>
                      <a:pt x="230" y="0"/>
                    </a:cubicBezTo>
                    <a:cubicBezTo>
                      <a:pt x="224" y="0"/>
                      <a:pt x="222" y="0"/>
                      <a:pt x="218" y="8"/>
                    </a:cubicBezTo>
                    <a:lnTo>
                      <a:pt x="0" y="339"/>
                    </a:lnTo>
                    <a:lnTo>
                      <a:pt x="0" y="362"/>
                    </a:lnTo>
                    <a:lnTo>
                      <a:pt x="187" y="362"/>
                    </a:lnTo>
                    <a:moveTo>
                      <a:pt x="192" y="339"/>
                    </a:moveTo>
                    <a:lnTo>
                      <a:pt x="19" y="339"/>
                    </a:lnTo>
                    <a:lnTo>
                      <a:pt x="192" y="77"/>
                    </a:lnTo>
                    <a:lnTo>
                      <a:pt x="192" y="339"/>
                    </a:lnTo>
                  </a:path>
                </a:pathLst>
              </a:custGeom>
              <a:solidFill>
                <a:srgbClr val="000000"/>
              </a:solidFill>
              <a:ln w="15840">
                <a:noFill/>
              </a:ln>
            </p:spPr>
            <p:txBody>
              <a:bodyPr/>
              <a:lstStyle/>
              <a:p>
                <a:endParaRPr lang="en-GB" sz="1050"/>
              </a:p>
            </p:txBody>
          </p:sp>
          <p:sp>
            <p:nvSpPr>
              <p:cNvPr id="20486" name="Freeform 13">
                <a:extLst>
                  <a:ext uri="{FF2B5EF4-FFF2-40B4-BE49-F238E27FC236}">
                    <a16:creationId xmlns:a16="http://schemas.microsoft.com/office/drawing/2014/main" id="{5E447112-047E-7024-4DFE-CD6387E17965}"/>
                  </a:ext>
                </a:extLst>
              </p:cNvPr>
              <p:cNvSpPr/>
              <p:nvPr/>
            </p:nvSpPr>
            <p:spPr>
              <a:xfrm>
                <a:off x="2673720" y="2485800"/>
                <a:ext cx="198360" cy="112680"/>
              </a:xfrm>
              <a:custGeom>
                <a:avLst/>
                <a:gdLst/>
                <a:ahLst/>
                <a:cxnLst/>
                <a:rect l="0" t="0" r="r" b="b"/>
                <a:pathLst>
                  <a:path w="551" h="313">
                    <a:moveTo>
                      <a:pt x="54" y="69"/>
                    </a:moveTo>
                    <a:lnTo>
                      <a:pt x="54" y="259"/>
                    </a:lnTo>
                    <a:cubicBezTo>
                      <a:pt x="54" y="290"/>
                      <a:pt x="48" y="290"/>
                      <a:pt x="0" y="290"/>
                    </a:cubicBezTo>
                    <a:lnTo>
                      <a:pt x="0" y="312"/>
                    </a:lnTo>
                    <a:cubicBezTo>
                      <a:pt x="24" y="312"/>
                      <a:pt x="61" y="311"/>
                      <a:pt x="80" y="311"/>
                    </a:cubicBezTo>
                    <a:cubicBezTo>
                      <a:pt x="98" y="311"/>
                      <a:pt x="134" y="312"/>
                      <a:pt x="158" y="312"/>
                    </a:cubicBezTo>
                    <a:lnTo>
                      <a:pt x="158" y="290"/>
                    </a:lnTo>
                    <a:cubicBezTo>
                      <a:pt x="112" y="290"/>
                      <a:pt x="104" y="290"/>
                      <a:pt x="104" y="259"/>
                    </a:cubicBezTo>
                    <a:lnTo>
                      <a:pt x="104" y="128"/>
                    </a:lnTo>
                    <a:cubicBezTo>
                      <a:pt x="104" y="54"/>
                      <a:pt x="154" y="16"/>
                      <a:pt x="198" y="16"/>
                    </a:cubicBezTo>
                    <a:cubicBezTo>
                      <a:pt x="243" y="16"/>
                      <a:pt x="251" y="54"/>
                      <a:pt x="251" y="94"/>
                    </a:cubicBezTo>
                    <a:lnTo>
                      <a:pt x="251" y="259"/>
                    </a:lnTo>
                    <a:cubicBezTo>
                      <a:pt x="251" y="290"/>
                      <a:pt x="243" y="290"/>
                      <a:pt x="197" y="290"/>
                    </a:cubicBezTo>
                    <a:lnTo>
                      <a:pt x="197" y="312"/>
                    </a:lnTo>
                    <a:cubicBezTo>
                      <a:pt x="221" y="312"/>
                      <a:pt x="256" y="311"/>
                      <a:pt x="275" y="311"/>
                    </a:cubicBezTo>
                    <a:cubicBezTo>
                      <a:pt x="294" y="311"/>
                      <a:pt x="331" y="312"/>
                      <a:pt x="355" y="312"/>
                    </a:cubicBezTo>
                    <a:lnTo>
                      <a:pt x="355" y="290"/>
                    </a:lnTo>
                    <a:cubicBezTo>
                      <a:pt x="307" y="290"/>
                      <a:pt x="299" y="290"/>
                      <a:pt x="299" y="259"/>
                    </a:cubicBezTo>
                    <a:lnTo>
                      <a:pt x="299" y="128"/>
                    </a:lnTo>
                    <a:cubicBezTo>
                      <a:pt x="299" y="54"/>
                      <a:pt x="350" y="16"/>
                      <a:pt x="395" y="16"/>
                    </a:cubicBezTo>
                    <a:cubicBezTo>
                      <a:pt x="440" y="16"/>
                      <a:pt x="446" y="54"/>
                      <a:pt x="446" y="94"/>
                    </a:cubicBezTo>
                    <a:lnTo>
                      <a:pt x="446" y="259"/>
                    </a:lnTo>
                    <a:cubicBezTo>
                      <a:pt x="446" y="290"/>
                      <a:pt x="440" y="290"/>
                      <a:pt x="392" y="290"/>
                    </a:cubicBezTo>
                    <a:lnTo>
                      <a:pt x="392" y="312"/>
                    </a:lnTo>
                    <a:cubicBezTo>
                      <a:pt x="416" y="312"/>
                      <a:pt x="453" y="311"/>
                      <a:pt x="472" y="311"/>
                    </a:cubicBezTo>
                    <a:cubicBezTo>
                      <a:pt x="490" y="311"/>
                      <a:pt x="526" y="312"/>
                      <a:pt x="550" y="312"/>
                    </a:cubicBezTo>
                    <a:lnTo>
                      <a:pt x="550" y="290"/>
                    </a:lnTo>
                    <a:cubicBezTo>
                      <a:pt x="514" y="290"/>
                      <a:pt x="496" y="290"/>
                      <a:pt x="496" y="269"/>
                    </a:cubicBezTo>
                    <a:lnTo>
                      <a:pt x="496" y="135"/>
                    </a:lnTo>
                    <a:cubicBezTo>
                      <a:pt x="496" y="74"/>
                      <a:pt x="496" y="51"/>
                      <a:pt x="474" y="26"/>
                    </a:cubicBezTo>
                    <a:cubicBezTo>
                      <a:pt x="464" y="14"/>
                      <a:pt x="440" y="0"/>
                      <a:pt x="400" y="0"/>
                    </a:cubicBezTo>
                    <a:cubicBezTo>
                      <a:pt x="341" y="0"/>
                      <a:pt x="309" y="42"/>
                      <a:pt x="298" y="69"/>
                    </a:cubicBezTo>
                    <a:cubicBezTo>
                      <a:pt x="288" y="8"/>
                      <a:pt x="235" y="0"/>
                      <a:pt x="203" y="0"/>
                    </a:cubicBezTo>
                    <a:cubicBezTo>
                      <a:pt x="152" y="0"/>
                      <a:pt x="118" y="30"/>
                      <a:pt x="99" y="74"/>
                    </a:cubicBezTo>
                    <a:lnTo>
                      <a:pt x="99" y="0"/>
                    </a:lnTo>
                    <a:lnTo>
                      <a:pt x="0" y="8"/>
                    </a:lnTo>
                    <a:lnTo>
                      <a:pt x="0" y="30"/>
                    </a:lnTo>
                    <a:cubicBezTo>
                      <a:pt x="50" y="30"/>
                      <a:pt x="54" y="35"/>
                      <a:pt x="54" y="69"/>
                    </a:cubicBezTo>
                  </a:path>
                </a:pathLst>
              </a:custGeom>
              <a:solidFill>
                <a:srgbClr val="000000"/>
              </a:solidFill>
              <a:ln w="15840">
                <a:noFill/>
              </a:ln>
            </p:spPr>
            <p:txBody>
              <a:bodyPr/>
              <a:lstStyle/>
              <a:p>
                <a:endParaRPr lang="en-GB" sz="1050"/>
              </a:p>
            </p:txBody>
          </p:sp>
        </p:grpSp>
        <p:grpSp>
          <p:nvGrpSpPr>
            <p:cNvPr id="41" name="Group 14">
              <a:extLst>
                <a:ext uri="{FF2B5EF4-FFF2-40B4-BE49-F238E27FC236}">
                  <a16:creationId xmlns:a16="http://schemas.microsoft.com/office/drawing/2014/main" id="{344C9213-6D57-E581-7344-D7CBA9C1984B}"/>
                </a:ext>
              </a:extLst>
            </p:cNvPr>
            <p:cNvGrpSpPr/>
            <p:nvPr/>
          </p:nvGrpSpPr>
          <p:grpSpPr>
            <a:xfrm>
              <a:off x="1734480" y="2522268"/>
              <a:ext cx="1115280" cy="228960"/>
              <a:chOff x="1734480" y="2827080"/>
              <a:chExt cx="1115280" cy="228960"/>
            </a:xfrm>
          </p:grpSpPr>
          <p:sp>
            <p:nvSpPr>
              <p:cNvPr id="55" name="Freeform 15">
                <a:extLst>
                  <a:ext uri="{FF2B5EF4-FFF2-40B4-BE49-F238E27FC236}">
                    <a16:creationId xmlns:a16="http://schemas.microsoft.com/office/drawing/2014/main" id="{F59EBE84-41ED-D904-392B-533A561478CC}"/>
                  </a:ext>
                </a:extLst>
              </p:cNvPr>
              <p:cNvSpPr/>
              <p:nvPr/>
            </p:nvSpPr>
            <p:spPr>
              <a:xfrm>
                <a:off x="1734480" y="2832840"/>
                <a:ext cx="1115640" cy="223560"/>
              </a:xfrm>
              <a:custGeom>
                <a:avLst/>
                <a:gdLst/>
                <a:ahLst/>
                <a:cxnLst/>
                <a:rect l="0" t="0" r="r" b="b"/>
                <a:pathLst>
                  <a:path w="3099" h="621">
                    <a:moveTo>
                      <a:pt x="1549" y="620"/>
                    </a:moveTo>
                    <a:lnTo>
                      <a:pt x="0" y="620"/>
                    </a:lnTo>
                    <a:lnTo>
                      <a:pt x="0" y="0"/>
                    </a:lnTo>
                    <a:lnTo>
                      <a:pt x="3098" y="0"/>
                    </a:lnTo>
                    <a:lnTo>
                      <a:pt x="3098" y="620"/>
                    </a:lnTo>
                    <a:lnTo>
                      <a:pt x="1549" y="620"/>
                    </a:lnTo>
                  </a:path>
                </a:pathLst>
              </a:custGeom>
              <a:solidFill>
                <a:srgbClr val="FFFFFF"/>
              </a:solidFill>
              <a:ln w="15840">
                <a:noFill/>
              </a:ln>
            </p:spPr>
            <p:txBody>
              <a:bodyPr/>
              <a:lstStyle/>
              <a:p>
                <a:endParaRPr lang="en-GB" sz="1050"/>
              </a:p>
            </p:txBody>
          </p:sp>
          <p:sp>
            <p:nvSpPr>
              <p:cNvPr id="56" name="Freeform 16">
                <a:extLst>
                  <a:ext uri="{FF2B5EF4-FFF2-40B4-BE49-F238E27FC236}">
                    <a16:creationId xmlns:a16="http://schemas.microsoft.com/office/drawing/2014/main" id="{0F623D5A-6AA1-721E-3DE9-A17268778608}"/>
                  </a:ext>
                </a:extLst>
              </p:cNvPr>
              <p:cNvSpPr/>
              <p:nvPr/>
            </p:nvSpPr>
            <p:spPr>
              <a:xfrm>
                <a:off x="1747080" y="2827080"/>
                <a:ext cx="176040" cy="228600"/>
              </a:xfrm>
              <a:custGeom>
                <a:avLst/>
                <a:gdLst/>
                <a:ahLst/>
                <a:cxnLst/>
                <a:rect l="0" t="0" r="r" b="b"/>
                <a:pathLst>
                  <a:path w="489" h="635">
                    <a:moveTo>
                      <a:pt x="274" y="493"/>
                    </a:moveTo>
                    <a:cubicBezTo>
                      <a:pt x="384" y="452"/>
                      <a:pt x="488" y="325"/>
                      <a:pt x="488" y="189"/>
                    </a:cubicBezTo>
                    <a:cubicBezTo>
                      <a:pt x="488" y="77"/>
                      <a:pt x="413" y="0"/>
                      <a:pt x="307" y="0"/>
                    </a:cubicBezTo>
                    <a:cubicBezTo>
                      <a:pt x="155" y="0"/>
                      <a:pt x="0" y="160"/>
                      <a:pt x="0" y="325"/>
                    </a:cubicBezTo>
                    <a:cubicBezTo>
                      <a:pt x="0" y="442"/>
                      <a:pt x="78" y="513"/>
                      <a:pt x="181" y="513"/>
                    </a:cubicBezTo>
                    <a:cubicBezTo>
                      <a:pt x="198" y="513"/>
                      <a:pt x="222" y="509"/>
                      <a:pt x="250" y="503"/>
                    </a:cubicBezTo>
                    <a:cubicBezTo>
                      <a:pt x="246" y="546"/>
                      <a:pt x="246" y="548"/>
                      <a:pt x="246" y="558"/>
                    </a:cubicBezTo>
                    <a:cubicBezTo>
                      <a:pt x="246" y="580"/>
                      <a:pt x="246" y="634"/>
                      <a:pt x="306" y="634"/>
                    </a:cubicBezTo>
                    <a:cubicBezTo>
                      <a:pt x="389" y="634"/>
                      <a:pt x="422" y="505"/>
                      <a:pt x="422" y="498"/>
                    </a:cubicBezTo>
                    <a:cubicBezTo>
                      <a:pt x="422" y="492"/>
                      <a:pt x="418" y="490"/>
                      <a:pt x="416" y="490"/>
                    </a:cubicBezTo>
                    <a:cubicBezTo>
                      <a:pt x="410" y="490"/>
                      <a:pt x="408" y="493"/>
                      <a:pt x="406" y="498"/>
                    </a:cubicBezTo>
                    <a:cubicBezTo>
                      <a:pt x="390" y="548"/>
                      <a:pt x="349" y="566"/>
                      <a:pt x="325" y="566"/>
                    </a:cubicBezTo>
                    <a:cubicBezTo>
                      <a:pt x="291" y="566"/>
                      <a:pt x="282" y="546"/>
                      <a:pt x="274" y="493"/>
                    </a:cubicBezTo>
                    <a:moveTo>
                      <a:pt x="141" y="487"/>
                    </a:moveTo>
                    <a:cubicBezTo>
                      <a:pt x="86" y="466"/>
                      <a:pt x="62" y="410"/>
                      <a:pt x="62" y="348"/>
                    </a:cubicBezTo>
                    <a:cubicBezTo>
                      <a:pt x="62" y="298"/>
                      <a:pt x="80" y="199"/>
                      <a:pt x="134" y="122"/>
                    </a:cubicBezTo>
                    <a:cubicBezTo>
                      <a:pt x="186" y="50"/>
                      <a:pt x="251" y="18"/>
                      <a:pt x="304" y="18"/>
                    </a:cubicBezTo>
                    <a:cubicBezTo>
                      <a:pt x="374" y="18"/>
                      <a:pt x="426" y="72"/>
                      <a:pt x="426" y="167"/>
                    </a:cubicBezTo>
                    <a:cubicBezTo>
                      <a:pt x="426" y="237"/>
                      <a:pt x="389" y="402"/>
                      <a:pt x="270" y="469"/>
                    </a:cubicBezTo>
                    <a:cubicBezTo>
                      <a:pt x="267" y="444"/>
                      <a:pt x="261" y="392"/>
                      <a:pt x="208" y="392"/>
                    </a:cubicBezTo>
                    <a:cubicBezTo>
                      <a:pt x="171" y="392"/>
                      <a:pt x="138" y="428"/>
                      <a:pt x="138" y="465"/>
                    </a:cubicBezTo>
                    <a:cubicBezTo>
                      <a:pt x="138" y="479"/>
                      <a:pt x="141" y="487"/>
                      <a:pt x="141" y="487"/>
                    </a:cubicBezTo>
                    <a:moveTo>
                      <a:pt x="184" y="495"/>
                    </a:moveTo>
                    <a:cubicBezTo>
                      <a:pt x="174" y="495"/>
                      <a:pt x="152" y="495"/>
                      <a:pt x="152" y="465"/>
                    </a:cubicBezTo>
                    <a:cubicBezTo>
                      <a:pt x="152" y="437"/>
                      <a:pt x="179" y="409"/>
                      <a:pt x="208" y="409"/>
                    </a:cubicBezTo>
                    <a:cubicBezTo>
                      <a:pt x="238" y="409"/>
                      <a:pt x="251" y="426"/>
                      <a:pt x="251" y="468"/>
                    </a:cubicBezTo>
                    <a:cubicBezTo>
                      <a:pt x="251" y="479"/>
                      <a:pt x="251" y="479"/>
                      <a:pt x="245" y="482"/>
                    </a:cubicBezTo>
                    <a:cubicBezTo>
                      <a:pt x="226" y="490"/>
                      <a:pt x="205" y="495"/>
                      <a:pt x="184" y="495"/>
                    </a:cubicBezTo>
                  </a:path>
                </a:pathLst>
              </a:custGeom>
              <a:solidFill>
                <a:srgbClr val="000000"/>
              </a:solidFill>
              <a:ln w="15840">
                <a:noFill/>
              </a:ln>
            </p:spPr>
            <p:txBody>
              <a:bodyPr/>
              <a:lstStyle/>
              <a:p>
                <a:endParaRPr lang="en-GB" sz="1050"/>
              </a:p>
            </p:txBody>
          </p:sp>
          <p:sp>
            <p:nvSpPr>
              <p:cNvPr id="57" name="Freeform 17">
                <a:extLst>
                  <a:ext uri="{FF2B5EF4-FFF2-40B4-BE49-F238E27FC236}">
                    <a16:creationId xmlns:a16="http://schemas.microsoft.com/office/drawing/2014/main" id="{ABCD8E4C-A37B-AC95-81E4-DE28E5DE708F}"/>
                  </a:ext>
                </a:extLst>
              </p:cNvPr>
              <p:cNvSpPr/>
              <p:nvPr/>
            </p:nvSpPr>
            <p:spPr>
              <a:xfrm>
                <a:off x="1942920" y="2965320"/>
                <a:ext cx="96120" cy="81000"/>
              </a:xfrm>
              <a:custGeom>
                <a:avLst/>
                <a:gdLst/>
                <a:ahLst/>
                <a:cxnLst/>
                <a:rect l="0" t="0" r="r" b="b"/>
                <a:pathLst>
                  <a:path w="267" h="225">
                    <a:moveTo>
                      <a:pt x="99" y="167"/>
                    </a:moveTo>
                    <a:cubicBezTo>
                      <a:pt x="94" y="183"/>
                      <a:pt x="78" y="210"/>
                      <a:pt x="53" y="210"/>
                    </a:cubicBezTo>
                    <a:cubicBezTo>
                      <a:pt x="51" y="210"/>
                      <a:pt x="37" y="210"/>
                      <a:pt x="26" y="203"/>
                    </a:cubicBezTo>
                    <a:cubicBezTo>
                      <a:pt x="46" y="197"/>
                      <a:pt x="48" y="179"/>
                      <a:pt x="48" y="176"/>
                    </a:cubicBezTo>
                    <a:cubicBezTo>
                      <a:pt x="48" y="165"/>
                      <a:pt x="40" y="157"/>
                      <a:pt x="29" y="157"/>
                    </a:cubicBezTo>
                    <a:cubicBezTo>
                      <a:pt x="14" y="157"/>
                      <a:pt x="0" y="170"/>
                      <a:pt x="0" y="187"/>
                    </a:cubicBezTo>
                    <a:cubicBezTo>
                      <a:pt x="0" y="213"/>
                      <a:pt x="27" y="224"/>
                      <a:pt x="51" y="224"/>
                    </a:cubicBezTo>
                    <a:cubicBezTo>
                      <a:pt x="75" y="224"/>
                      <a:pt x="94" y="210"/>
                      <a:pt x="107" y="189"/>
                    </a:cubicBezTo>
                    <a:cubicBezTo>
                      <a:pt x="120" y="215"/>
                      <a:pt x="147" y="224"/>
                      <a:pt x="166" y="224"/>
                    </a:cubicBezTo>
                    <a:cubicBezTo>
                      <a:pt x="224" y="224"/>
                      <a:pt x="253" y="162"/>
                      <a:pt x="253" y="147"/>
                    </a:cubicBezTo>
                    <a:cubicBezTo>
                      <a:pt x="253" y="141"/>
                      <a:pt x="246" y="141"/>
                      <a:pt x="245" y="141"/>
                    </a:cubicBezTo>
                    <a:cubicBezTo>
                      <a:pt x="238" y="141"/>
                      <a:pt x="238" y="144"/>
                      <a:pt x="237" y="151"/>
                    </a:cubicBezTo>
                    <a:cubicBezTo>
                      <a:pt x="226" y="184"/>
                      <a:pt x="197" y="210"/>
                      <a:pt x="168" y="210"/>
                    </a:cubicBezTo>
                    <a:cubicBezTo>
                      <a:pt x="149" y="210"/>
                      <a:pt x="138" y="197"/>
                      <a:pt x="138" y="178"/>
                    </a:cubicBezTo>
                    <a:cubicBezTo>
                      <a:pt x="138" y="165"/>
                      <a:pt x="150" y="120"/>
                      <a:pt x="163" y="64"/>
                    </a:cubicBezTo>
                    <a:cubicBezTo>
                      <a:pt x="174" y="26"/>
                      <a:pt x="197" y="14"/>
                      <a:pt x="213" y="14"/>
                    </a:cubicBezTo>
                    <a:cubicBezTo>
                      <a:pt x="213" y="14"/>
                      <a:pt x="229" y="14"/>
                      <a:pt x="238" y="21"/>
                    </a:cubicBezTo>
                    <a:cubicBezTo>
                      <a:pt x="224" y="26"/>
                      <a:pt x="218" y="38"/>
                      <a:pt x="218" y="48"/>
                    </a:cubicBezTo>
                    <a:cubicBezTo>
                      <a:pt x="218" y="59"/>
                      <a:pt x="226" y="67"/>
                      <a:pt x="237" y="67"/>
                    </a:cubicBezTo>
                    <a:cubicBezTo>
                      <a:pt x="248" y="67"/>
                      <a:pt x="266" y="58"/>
                      <a:pt x="266" y="37"/>
                    </a:cubicBezTo>
                    <a:cubicBezTo>
                      <a:pt x="266" y="8"/>
                      <a:pt x="234" y="0"/>
                      <a:pt x="213" y="0"/>
                    </a:cubicBezTo>
                    <a:cubicBezTo>
                      <a:pt x="189" y="0"/>
                      <a:pt x="170" y="16"/>
                      <a:pt x="158" y="35"/>
                    </a:cubicBezTo>
                    <a:cubicBezTo>
                      <a:pt x="149" y="14"/>
                      <a:pt x="126" y="0"/>
                      <a:pt x="99" y="0"/>
                    </a:cubicBezTo>
                    <a:cubicBezTo>
                      <a:pt x="43" y="0"/>
                      <a:pt x="11" y="61"/>
                      <a:pt x="11" y="75"/>
                    </a:cubicBezTo>
                    <a:cubicBezTo>
                      <a:pt x="11" y="82"/>
                      <a:pt x="18" y="82"/>
                      <a:pt x="19" y="82"/>
                    </a:cubicBezTo>
                    <a:cubicBezTo>
                      <a:pt x="26" y="82"/>
                      <a:pt x="27" y="80"/>
                      <a:pt x="29" y="74"/>
                    </a:cubicBezTo>
                    <a:cubicBezTo>
                      <a:pt x="42" y="35"/>
                      <a:pt x="72" y="14"/>
                      <a:pt x="98" y="14"/>
                    </a:cubicBezTo>
                    <a:cubicBezTo>
                      <a:pt x="114" y="14"/>
                      <a:pt x="126" y="22"/>
                      <a:pt x="126" y="46"/>
                    </a:cubicBezTo>
                    <a:cubicBezTo>
                      <a:pt x="126" y="56"/>
                      <a:pt x="120" y="82"/>
                      <a:pt x="117" y="98"/>
                    </a:cubicBezTo>
                    <a:lnTo>
                      <a:pt x="99" y="167"/>
                    </a:lnTo>
                  </a:path>
                </a:pathLst>
              </a:custGeom>
              <a:solidFill>
                <a:srgbClr val="000000"/>
              </a:solidFill>
              <a:ln w="15840">
                <a:noFill/>
              </a:ln>
            </p:spPr>
            <p:txBody>
              <a:bodyPr/>
              <a:lstStyle/>
              <a:p>
                <a:endParaRPr lang="en-GB" sz="1050"/>
              </a:p>
            </p:txBody>
          </p:sp>
          <p:sp>
            <p:nvSpPr>
              <p:cNvPr id="58" name="Freeform 18">
                <a:extLst>
                  <a:ext uri="{FF2B5EF4-FFF2-40B4-BE49-F238E27FC236}">
                    <a16:creationId xmlns:a16="http://schemas.microsoft.com/office/drawing/2014/main" id="{7275C6EB-5667-2CEF-6C0D-A4B130E380C1}"/>
                  </a:ext>
                </a:extLst>
              </p:cNvPr>
              <p:cNvSpPr/>
              <p:nvPr/>
            </p:nvSpPr>
            <p:spPr>
              <a:xfrm>
                <a:off x="2146320" y="2913120"/>
                <a:ext cx="169200" cy="60480"/>
              </a:xfrm>
              <a:custGeom>
                <a:avLst/>
                <a:gdLst/>
                <a:ahLst/>
                <a:cxnLst/>
                <a:rect l="0" t="0" r="r" b="b"/>
                <a:pathLst>
                  <a:path w="470" h="168">
                    <a:moveTo>
                      <a:pt x="445" y="29"/>
                    </a:moveTo>
                    <a:cubicBezTo>
                      <a:pt x="456" y="29"/>
                      <a:pt x="469" y="29"/>
                      <a:pt x="469" y="14"/>
                    </a:cubicBezTo>
                    <a:cubicBezTo>
                      <a:pt x="469" y="0"/>
                      <a:pt x="456" y="0"/>
                      <a:pt x="446" y="0"/>
                    </a:cubicBezTo>
                    <a:lnTo>
                      <a:pt x="24" y="0"/>
                    </a:lnTo>
                    <a:cubicBezTo>
                      <a:pt x="13" y="0"/>
                      <a:pt x="0" y="0"/>
                      <a:pt x="0" y="14"/>
                    </a:cubicBezTo>
                    <a:cubicBezTo>
                      <a:pt x="0" y="29"/>
                      <a:pt x="13" y="29"/>
                      <a:pt x="24" y="29"/>
                    </a:cubicBezTo>
                    <a:lnTo>
                      <a:pt x="445" y="29"/>
                    </a:lnTo>
                    <a:moveTo>
                      <a:pt x="446" y="167"/>
                    </a:moveTo>
                    <a:cubicBezTo>
                      <a:pt x="456" y="167"/>
                      <a:pt x="469" y="167"/>
                      <a:pt x="469" y="152"/>
                    </a:cubicBezTo>
                    <a:cubicBezTo>
                      <a:pt x="469" y="138"/>
                      <a:pt x="456" y="138"/>
                      <a:pt x="445" y="138"/>
                    </a:cubicBezTo>
                    <a:lnTo>
                      <a:pt x="24" y="138"/>
                    </a:lnTo>
                    <a:cubicBezTo>
                      <a:pt x="13" y="138"/>
                      <a:pt x="0" y="138"/>
                      <a:pt x="0" y="152"/>
                    </a:cubicBezTo>
                    <a:cubicBezTo>
                      <a:pt x="0" y="167"/>
                      <a:pt x="13" y="167"/>
                      <a:pt x="24" y="167"/>
                    </a:cubicBezTo>
                    <a:lnTo>
                      <a:pt x="446" y="167"/>
                    </a:lnTo>
                  </a:path>
                </a:pathLst>
              </a:custGeom>
              <a:solidFill>
                <a:srgbClr val="000000"/>
              </a:solidFill>
              <a:ln w="15840">
                <a:noFill/>
              </a:ln>
            </p:spPr>
            <p:txBody>
              <a:bodyPr/>
              <a:lstStyle/>
              <a:p>
                <a:endParaRPr lang="en-GB" sz="1050"/>
              </a:p>
            </p:txBody>
          </p:sp>
          <p:sp>
            <p:nvSpPr>
              <p:cNvPr id="59" name="Freeform 19">
                <a:extLst>
                  <a:ext uri="{FF2B5EF4-FFF2-40B4-BE49-F238E27FC236}">
                    <a16:creationId xmlns:a16="http://schemas.microsoft.com/office/drawing/2014/main" id="{36C863FB-40A9-658A-A5B3-9F4B1866472A}"/>
                  </a:ext>
                </a:extLst>
              </p:cNvPr>
              <p:cNvSpPr/>
              <p:nvPr/>
            </p:nvSpPr>
            <p:spPr>
              <a:xfrm>
                <a:off x="2410200" y="2837520"/>
                <a:ext cx="105840" cy="174960"/>
              </a:xfrm>
              <a:custGeom>
                <a:avLst/>
                <a:gdLst/>
                <a:ahLst/>
                <a:cxnLst/>
                <a:rect l="0" t="0" r="r" b="b"/>
                <a:pathLst>
                  <a:path w="294" h="486">
                    <a:moveTo>
                      <a:pt x="85" y="147"/>
                    </a:moveTo>
                    <a:cubicBezTo>
                      <a:pt x="53" y="127"/>
                      <a:pt x="50" y="103"/>
                      <a:pt x="50" y="90"/>
                    </a:cubicBezTo>
                    <a:cubicBezTo>
                      <a:pt x="50" y="48"/>
                      <a:pt x="96" y="18"/>
                      <a:pt x="146" y="18"/>
                    </a:cubicBezTo>
                    <a:cubicBezTo>
                      <a:pt x="198" y="18"/>
                      <a:pt x="243" y="54"/>
                      <a:pt x="243" y="106"/>
                    </a:cubicBezTo>
                    <a:cubicBezTo>
                      <a:pt x="243" y="146"/>
                      <a:pt x="216" y="179"/>
                      <a:pt x="173" y="203"/>
                    </a:cubicBezTo>
                    <a:lnTo>
                      <a:pt x="85" y="147"/>
                    </a:lnTo>
                    <a:moveTo>
                      <a:pt x="189" y="215"/>
                    </a:moveTo>
                    <a:cubicBezTo>
                      <a:pt x="240" y="189"/>
                      <a:pt x="274" y="152"/>
                      <a:pt x="274" y="106"/>
                    </a:cubicBezTo>
                    <a:cubicBezTo>
                      <a:pt x="274" y="40"/>
                      <a:pt x="211" y="0"/>
                      <a:pt x="147" y="0"/>
                    </a:cubicBezTo>
                    <a:cubicBezTo>
                      <a:pt x="77" y="0"/>
                      <a:pt x="19" y="53"/>
                      <a:pt x="19" y="119"/>
                    </a:cubicBezTo>
                    <a:cubicBezTo>
                      <a:pt x="19" y="131"/>
                      <a:pt x="21" y="162"/>
                      <a:pt x="50" y="195"/>
                    </a:cubicBezTo>
                    <a:cubicBezTo>
                      <a:pt x="58" y="203"/>
                      <a:pt x="85" y="221"/>
                      <a:pt x="102" y="234"/>
                    </a:cubicBezTo>
                    <a:cubicBezTo>
                      <a:pt x="61" y="255"/>
                      <a:pt x="0" y="293"/>
                      <a:pt x="0" y="364"/>
                    </a:cubicBezTo>
                    <a:cubicBezTo>
                      <a:pt x="0" y="439"/>
                      <a:pt x="72" y="485"/>
                      <a:pt x="146" y="485"/>
                    </a:cubicBezTo>
                    <a:cubicBezTo>
                      <a:pt x="226" y="485"/>
                      <a:pt x="293" y="428"/>
                      <a:pt x="293" y="352"/>
                    </a:cubicBezTo>
                    <a:cubicBezTo>
                      <a:pt x="293" y="327"/>
                      <a:pt x="285" y="295"/>
                      <a:pt x="259" y="264"/>
                    </a:cubicBezTo>
                    <a:cubicBezTo>
                      <a:pt x="245" y="250"/>
                      <a:pt x="234" y="244"/>
                      <a:pt x="189" y="215"/>
                    </a:cubicBezTo>
                    <a:moveTo>
                      <a:pt x="118" y="245"/>
                    </a:moveTo>
                    <a:lnTo>
                      <a:pt x="205" y="300"/>
                    </a:lnTo>
                    <a:cubicBezTo>
                      <a:pt x="224" y="312"/>
                      <a:pt x="258" y="333"/>
                      <a:pt x="258" y="376"/>
                    </a:cubicBezTo>
                    <a:cubicBezTo>
                      <a:pt x="258" y="429"/>
                      <a:pt x="205" y="466"/>
                      <a:pt x="147" y="466"/>
                    </a:cubicBezTo>
                    <a:cubicBezTo>
                      <a:pt x="86" y="466"/>
                      <a:pt x="35" y="423"/>
                      <a:pt x="35" y="364"/>
                    </a:cubicBezTo>
                    <a:cubicBezTo>
                      <a:pt x="35" y="322"/>
                      <a:pt x="58" y="277"/>
                      <a:pt x="118" y="245"/>
                    </a:cubicBezTo>
                  </a:path>
                </a:pathLst>
              </a:custGeom>
              <a:solidFill>
                <a:srgbClr val="000000"/>
              </a:solidFill>
              <a:ln w="15840">
                <a:noFill/>
              </a:ln>
            </p:spPr>
            <p:txBody>
              <a:bodyPr/>
              <a:lstStyle/>
              <a:p>
                <a:endParaRPr lang="en-GB" sz="1050"/>
              </a:p>
            </p:txBody>
          </p:sp>
          <p:sp>
            <p:nvSpPr>
              <p:cNvPr id="60" name="Freeform 20">
                <a:extLst>
                  <a:ext uri="{FF2B5EF4-FFF2-40B4-BE49-F238E27FC236}">
                    <a16:creationId xmlns:a16="http://schemas.microsoft.com/office/drawing/2014/main" id="{08B59246-1565-12AE-434F-3A7DB0622801}"/>
                  </a:ext>
                </a:extLst>
              </p:cNvPr>
              <p:cNvSpPr/>
              <p:nvPr/>
            </p:nvSpPr>
            <p:spPr>
              <a:xfrm>
                <a:off x="2547720" y="2979360"/>
                <a:ext cx="28080" cy="28080"/>
              </a:xfrm>
              <a:custGeom>
                <a:avLst/>
                <a:gdLst/>
                <a:ahLst/>
                <a:cxnLst/>
                <a:rect l="0" t="0" r="r" b="b"/>
                <a:pathLst>
                  <a:path w="78" h="78">
                    <a:moveTo>
                      <a:pt x="77" y="38"/>
                    </a:moveTo>
                    <a:cubicBezTo>
                      <a:pt x="77" y="18"/>
                      <a:pt x="59" y="0"/>
                      <a:pt x="38" y="0"/>
                    </a:cubicBezTo>
                    <a:cubicBezTo>
                      <a:pt x="18" y="0"/>
                      <a:pt x="0" y="18"/>
                      <a:pt x="0" y="38"/>
                    </a:cubicBezTo>
                    <a:cubicBezTo>
                      <a:pt x="0" y="59"/>
                      <a:pt x="18" y="77"/>
                      <a:pt x="38" y="77"/>
                    </a:cubicBezTo>
                    <a:cubicBezTo>
                      <a:pt x="59" y="77"/>
                      <a:pt x="77" y="59"/>
                      <a:pt x="77" y="38"/>
                    </a:cubicBezTo>
                  </a:path>
                </a:pathLst>
              </a:custGeom>
              <a:solidFill>
                <a:srgbClr val="000000"/>
              </a:solidFill>
              <a:ln w="15840">
                <a:noFill/>
              </a:ln>
            </p:spPr>
            <p:txBody>
              <a:bodyPr/>
              <a:lstStyle/>
              <a:p>
                <a:endParaRPr lang="en-GB" sz="1050"/>
              </a:p>
            </p:txBody>
          </p:sp>
          <p:sp>
            <p:nvSpPr>
              <p:cNvPr id="61" name="Freeform 21">
                <a:extLst>
                  <a:ext uri="{FF2B5EF4-FFF2-40B4-BE49-F238E27FC236}">
                    <a16:creationId xmlns:a16="http://schemas.microsoft.com/office/drawing/2014/main" id="{2C71E073-3F23-194F-1FB2-18090C0C1ECE}"/>
                  </a:ext>
                </a:extLst>
              </p:cNvPr>
              <p:cNvSpPr/>
              <p:nvPr/>
            </p:nvSpPr>
            <p:spPr>
              <a:xfrm>
                <a:off x="2608920" y="2837520"/>
                <a:ext cx="101880" cy="169920"/>
              </a:xfrm>
              <a:custGeom>
                <a:avLst/>
                <a:gdLst/>
                <a:ahLst/>
                <a:cxnLst/>
                <a:rect l="0" t="0" r="r" b="b"/>
                <a:pathLst>
                  <a:path w="283" h="472">
                    <a:moveTo>
                      <a:pt x="54" y="417"/>
                    </a:moveTo>
                    <a:lnTo>
                      <a:pt x="130" y="343"/>
                    </a:lnTo>
                    <a:cubicBezTo>
                      <a:pt x="240" y="245"/>
                      <a:pt x="282" y="208"/>
                      <a:pt x="282" y="138"/>
                    </a:cubicBezTo>
                    <a:cubicBezTo>
                      <a:pt x="282" y="56"/>
                      <a:pt x="219" y="0"/>
                      <a:pt x="133" y="0"/>
                    </a:cubicBezTo>
                    <a:cubicBezTo>
                      <a:pt x="53" y="0"/>
                      <a:pt x="0" y="66"/>
                      <a:pt x="0" y="128"/>
                    </a:cubicBezTo>
                    <a:cubicBezTo>
                      <a:pt x="0" y="167"/>
                      <a:pt x="35" y="167"/>
                      <a:pt x="37" y="167"/>
                    </a:cubicBezTo>
                    <a:cubicBezTo>
                      <a:pt x="50" y="167"/>
                      <a:pt x="74" y="159"/>
                      <a:pt x="74" y="130"/>
                    </a:cubicBezTo>
                    <a:cubicBezTo>
                      <a:pt x="74" y="112"/>
                      <a:pt x="61" y="93"/>
                      <a:pt x="37" y="93"/>
                    </a:cubicBezTo>
                    <a:cubicBezTo>
                      <a:pt x="30" y="93"/>
                      <a:pt x="30" y="93"/>
                      <a:pt x="27" y="95"/>
                    </a:cubicBezTo>
                    <a:cubicBezTo>
                      <a:pt x="43" y="48"/>
                      <a:pt x="82" y="22"/>
                      <a:pt x="123" y="22"/>
                    </a:cubicBezTo>
                    <a:cubicBezTo>
                      <a:pt x="187" y="22"/>
                      <a:pt x="218" y="78"/>
                      <a:pt x="218" y="138"/>
                    </a:cubicBezTo>
                    <a:cubicBezTo>
                      <a:pt x="218" y="194"/>
                      <a:pt x="182" y="250"/>
                      <a:pt x="144" y="293"/>
                    </a:cubicBezTo>
                    <a:lnTo>
                      <a:pt x="8" y="444"/>
                    </a:lnTo>
                    <a:cubicBezTo>
                      <a:pt x="0" y="452"/>
                      <a:pt x="0" y="453"/>
                      <a:pt x="0" y="471"/>
                    </a:cubicBezTo>
                    <a:lnTo>
                      <a:pt x="262" y="471"/>
                    </a:lnTo>
                    <a:lnTo>
                      <a:pt x="282" y="348"/>
                    </a:lnTo>
                    <a:lnTo>
                      <a:pt x="264" y="348"/>
                    </a:lnTo>
                    <a:cubicBezTo>
                      <a:pt x="261" y="368"/>
                      <a:pt x="256" y="401"/>
                      <a:pt x="248" y="410"/>
                    </a:cubicBezTo>
                    <a:cubicBezTo>
                      <a:pt x="243" y="417"/>
                      <a:pt x="197" y="417"/>
                      <a:pt x="182" y="417"/>
                    </a:cubicBezTo>
                    <a:lnTo>
                      <a:pt x="54" y="417"/>
                    </a:lnTo>
                  </a:path>
                </a:pathLst>
              </a:custGeom>
              <a:solidFill>
                <a:srgbClr val="000000"/>
              </a:solidFill>
              <a:ln w="15840">
                <a:noFill/>
              </a:ln>
            </p:spPr>
            <p:txBody>
              <a:bodyPr/>
              <a:lstStyle/>
              <a:p>
                <a:endParaRPr lang="en-GB" sz="1050"/>
              </a:p>
            </p:txBody>
          </p:sp>
          <p:sp>
            <p:nvSpPr>
              <p:cNvPr id="62" name="Freeform 22">
                <a:extLst>
                  <a:ext uri="{FF2B5EF4-FFF2-40B4-BE49-F238E27FC236}">
                    <a16:creationId xmlns:a16="http://schemas.microsoft.com/office/drawing/2014/main" id="{2309B16B-F8E7-B235-0A67-8076EA4EAE6F}"/>
                  </a:ext>
                </a:extLst>
              </p:cNvPr>
              <p:cNvSpPr/>
              <p:nvPr/>
            </p:nvSpPr>
            <p:spPr>
              <a:xfrm>
                <a:off x="2729880" y="2834640"/>
                <a:ext cx="113400" cy="172080"/>
              </a:xfrm>
              <a:custGeom>
                <a:avLst/>
                <a:gdLst/>
                <a:ahLst/>
                <a:cxnLst/>
                <a:rect l="0" t="0" r="r" b="b"/>
                <a:pathLst>
                  <a:path w="315" h="478">
                    <a:moveTo>
                      <a:pt x="187" y="362"/>
                    </a:moveTo>
                    <a:lnTo>
                      <a:pt x="187" y="423"/>
                    </a:lnTo>
                    <a:cubicBezTo>
                      <a:pt x="187" y="449"/>
                      <a:pt x="187" y="457"/>
                      <a:pt x="134" y="457"/>
                    </a:cubicBezTo>
                    <a:lnTo>
                      <a:pt x="120" y="457"/>
                    </a:lnTo>
                    <a:lnTo>
                      <a:pt x="120" y="477"/>
                    </a:lnTo>
                    <a:cubicBezTo>
                      <a:pt x="149" y="476"/>
                      <a:pt x="186" y="476"/>
                      <a:pt x="214" y="476"/>
                    </a:cubicBezTo>
                    <a:cubicBezTo>
                      <a:pt x="245" y="476"/>
                      <a:pt x="282" y="476"/>
                      <a:pt x="310" y="477"/>
                    </a:cubicBezTo>
                    <a:lnTo>
                      <a:pt x="310" y="457"/>
                    </a:lnTo>
                    <a:lnTo>
                      <a:pt x="296" y="457"/>
                    </a:lnTo>
                    <a:cubicBezTo>
                      <a:pt x="243" y="457"/>
                      <a:pt x="242" y="449"/>
                      <a:pt x="242" y="423"/>
                    </a:cubicBezTo>
                    <a:lnTo>
                      <a:pt x="242" y="362"/>
                    </a:lnTo>
                    <a:lnTo>
                      <a:pt x="314" y="362"/>
                    </a:lnTo>
                    <a:lnTo>
                      <a:pt x="314" y="340"/>
                    </a:lnTo>
                    <a:lnTo>
                      <a:pt x="242" y="340"/>
                    </a:lnTo>
                    <a:lnTo>
                      <a:pt x="242" y="18"/>
                    </a:lnTo>
                    <a:cubicBezTo>
                      <a:pt x="242" y="5"/>
                      <a:pt x="242" y="0"/>
                      <a:pt x="230" y="0"/>
                    </a:cubicBezTo>
                    <a:cubicBezTo>
                      <a:pt x="224" y="0"/>
                      <a:pt x="222" y="0"/>
                      <a:pt x="218" y="8"/>
                    </a:cubicBezTo>
                    <a:lnTo>
                      <a:pt x="0" y="340"/>
                    </a:lnTo>
                    <a:lnTo>
                      <a:pt x="0" y="362"/>
                    </a:lnTo>
                    <a:lnTo>
                      <a:pt x="187" y="362"/>
                    </a:lnTo>
                    <a:moveTo>
                      <a:pt x="192" y="340"/>
                    </a:moveTo>
                    <a:lnTo>
                      <a:pt x="19" y="340"/>
                    </a:lnTo>
                    <a:lnTo>
                      <a:pt x="192" y="77"/>
                    </a:lnTo>
                    <a:lnTo>
                      <a:pt x="192" y="340"/>
                    </a:lnTo>
                  </a:path>
                </a:pathLst>
              </a:custGeom>
              <a:solidFill>
                <a:srgbClr val="000000"/>
              </a:solidFill>
              <a:ln w="15840">
                <a:noFill/>
              </a:ln>
            </p:spPr>
            <p:txBody>
              <a:bodyPr/>
              <a:lstStyle/>
              <a:p>
                <a:endParaRPr lang="en-GB" sz="1050"/>
              </a:p>
            </p:txBody>
          </p:sp>
        </p:grpSp>
        <p:grpSp>
          <p:nvGrpSpPr>
            <p:cNvPr id="42" name="Group 23">
              <a:extLst>
                <a:ext uri="{FF2B5EF4-FFF2-40B4-BE49-F238E27FC236}">
                  <a16:creationId xmlns:a16="http://schemas.microsoft.com/office/drawing/2014/main" id="{5B6F5C40-6E8F-26F8-657F-1F0375ECF3A7}"/>
                </a:ext>
              </a:extLst>
            </p:cNvPr>
            <p:cNvGrpSpPr/>
            <p:nvPr/>
          </p:nvGrpSpPr>
          <p:grpSpPr>
            <a:xfrm>
              <a:off x="1734480" y="2882268"/>
              <a:ext cx="1109520" cy="252720"/>
              <a:chOff x="1734480" y="3187080"/>
              <a:chExt cx="1109520" cy="252720"/>
            </a:xfrm>
          </p:grpSpPr>
          <p:sp>
            <p:nvSpPr>
              <p:cNvPr id="47" name="Freeform 24">
                <a:extLst>
                  <a:ext uri="{FF2B5EF4-FFF2-40B4-BE49-F238E27FC236}">
                    <a16:creationId xmlns:a16="http://schemas.microsoft.com/office/drawing/2014/main" id="{E7B7221A-C31C-98FD-E1B8-6B948FD51992}"/>
                  </a:ext>
                </a:extLst>
              </p:cNvPr>
              <p:cNvSpPr/>
              <p:nvPr/>
            </p:nvSpPr>
            <p:spPr>
              <a:xfrm>
                <a:off x="1734480" y="3192840"/>
                <a:ext cx="1109880" cy="246240"/>
              </a:xfrm>
              <a:custGeom>
                <a:avLst/>
                <a:gdLst/>
                <a:ahLst/>
                <a:cxnLst/>
                <a:rect l="0" t="0" r="r" b="b"/>
                <a:pathLst>
                  <a:path w="3083" h="684">
                    <a:moveTo>
                      <a:pt x="1541" y="683"/>
                    </a:moveTo>
                    <a:lnTo>
                      <a:pt x="0" y="683"/>
                    </a:lnTo>
                    <a:lnTo>
                      <a:pt x="0" y="0"/>
                    </a:lnTo>
                    <a:lnTo>
                      <a:pt x="3082" y="0"/>
                    </a:lnTo>
                    <a:lnTo>
                      <a:pt x="3082" y="683"/>
                    </a:lnTo>
                    <a:lnTo>
                      <a:pt x="1541" y="683"/>
                    </a:lnTo>
                  </a:path>
                </a:pathLst>
              </a:custGeom>
              <a:solidFill>
                <a:srgbClr val="FFFFFF"/>
              </a:solidFill>
              <a:ln w="15840">
                <a:noFill/>
              </a:ln>
            </p:spPr>
            <p:txBody>
              <a:bodyPr/>
              <a:lstStyle/>
              <a:p>
                <a:endParaRPr lang="en-GB" sz="1050"/>
              </a:p>
            </p:txBody>
          </p:sp>
          <p:sp>
            <p:nvSpPr>
              <p:cNvPr id="48" name="Freeform 25">
                <a:extLst>
                  <a:ext uri="{FF2B5EF4-FFF2-40B4-BE49-F238E27FC236}">
                    <a16:creationId xmlns:a16="http://schemas.microsoft.com/office/drawing/2014/main" id="{A764AB2C-EDB4-950C-372D-B17A794A80AA}"/>
                  </a:ext>
                </a:extLst>
              </p:cNvPr>
              <p:cNvSpPr/>
              <p:nvPr/>
            </p:nvSpPr>
            <p:spPr>
              <a:xfrm>
                <a:off x="1747080" y="3187080"/>
                <a:ext cx="176040" cy="228240"/>
              </a:xfrm>
              <a:custGeom>
                <a:avLst/>
                <a:gdLst/>
                <a:ahLst/>
                <a:cxnLst/>
                <a:rect l="0" t="0" r="r" b="b"/>
                <a:pathLst>
                  <a:path w="489" h="634">
                    <a:moveTo>
                      <a:pt x="274" y="493"/>
                    </a:moveTo>
                    <a:cubicBezTo>
                      <a:pt x="384" y="451"/>
                      <a:pt x="488" y="325"/>
                      <a:pt x="488" y="189"/>
                    </a:cubicBezTo>
                    <a:cubicBezTo>
                      <a:pt x="488" y="77"/>
                      <a:pt x="413" y="0"/>
                      <a:pt x="307" y="0"/>
                    </a:cubicBezTo>
                    <a:cubicBezTo>
                      <a:pt x="155" y="0"/>
                      <a:pt x="0" y="160"/>
                      <a:pt x="0" y="325"/>
                    </a:cubicBezTo>
                    <a:cubicBezTo>
                      <a:pt x="0" y="441"/>
                      <a:pt x="78" y="512"/>
                      <a:pt x="181" y="512"/>
                    </a:cubicBezTo>
                    <a:cubicBezTo>
                      <a:pt x="198" y="512"/>
                      <a:pt x="222" y="509"/>
                      <a:pt x="250" y="502"/>
                    </a:cubicBezTo>
                    <a:cubicBezTo>
                      <a:pt x="246" y="545"/>
                      <a:pt x="246" y="547"/>
                      <a:pt x="246" y="556"/>
                    </a:cubicBezTo>
                    <a:cubicBezTo>
                      <a:pt x="246" y="579"/>
                      <a:pt x="246" y="633"/>
                      <a:pt x="306" y="633"/>
                    </a:cubicBezTo>
                    <a:cubicBezTo>
                      <a:pt x="389" y="633"/>
                      <a:pt x="422" y="504"/>
                      <a:pt x="422" y="497"/>
                    </a:cubicBezTo>
                    <a:cubicBezTo>
                      <a:pt x="422" y="491"/>
                      <a:pt x="418" y="489"/>
                      <a:pt x="416" y="489"/>
                    </a:cubicBezTo>
                    <a:cubicBezTo>
                      <a:pt x="410" y="489"/>
                      <a:pt x="408" y="493"/>
                      <a:pt x="406" y="497"/>
                    </a:cubicBezTo>
                    <a:cubicBezTo>
                      <a:pt x="390" y="547"/>
                      <a:pt x="349" y="564"/>
                      <a:pt x="325" y="564"/>
                    </a:cubicBezTo>
                    <a:cubicBezTo>
                      <a:pt x="291" y="564"/>
                      <a:pt x="282" y="545"/>
                      <a:pt x="274" y="493"/>
                    </a:cubicBezTo>
                    <a:moveTo>
                      <a:pt x="141" y="486"/>
                    </a:moveTo>
                    <a:cubicBezTo>
                      <a:pt x="86" y="465"/>
                      <a:pt x="62" y="409"/>
                      <a:pt x="62" y="347"/>
                    </a:cubicBezTo>
                    <a:cubicBezTo>
                      <a:pt x="62" y="297"/>
                      <a:pt x="80" y="198"/>
                      <a:pt x="134" y="122"/>
                    </a:cubicBezTo>
                    <a:cubicBezTo>
                      <a:pt x="186" y="50"/>
                      <a:pt x="251" y="18"/>
                      <a:pt x="304" y="18"/>
                    </a:cubicBezTo>
                    <a:cubicBezTo>
                      <a:pt x="374" y="18"/>
                      <a:pt x="426" y="72"/>
                      <a:pt x="426" y="166"/>
                    </a:cubicBezTo>
                    <a:cubicBezTo>
                      <a:pt x="426" y="237"/>
                      <a:pt x="389" y="401"/>
                      <a:pt x="270" y="469"/>
                    </a:cubicBezTo>
                    <a:cubicBezTo>
                      <a:pt x="267" y="443"/>
                      <a:pt x="261" y="392"/>
                      <a:pt x="208" y="392"/>
                    </a:cubicBezTo>
                    <a:cubicBezTo>
                      <a:pt x="171" y="392"/>
                      <a:pt x="138" y="427"/>
                      <a:pt x="138" y="464"/>
                    </a:cubicBezTo>
                    <a:cubicBezTo>
                      <a:pt x="138" y="478"/>
                      <a:pt x="141" y="486"/>
                      <a:pt x="141" y="486"/>
                    </a:cubicBezTo>
                    <a:moveTo>
                      <a:pt x="184" y="494"/>
                    </a:moveTo>
                    <a:cubicBezTo>
                      <a:pt x="174" y="494"/>
                      <a:pt x="152" y="494"/>
                      <a:pt x="152" y="464"/>
                    </a:cubicBezTo>
                    <a:cubicBezTo>
                      <a:pt x="152" y="437"/>
                      <a:pt x="179" y="408"/>
                      <a:pt x="208" y="408"/>
                    </a:cubicBezTo>
                    <a:cubicBezTo>
                      <a:pt x="238" y="408"/>
                      <a:pt x="251" y="425"/>
                      <a:pt x="251" y="467"/>
                    </a:cubicBezTo>
                    <a:cubicBezTo>
                      <a:pt x="251" y="478"/>
                      <a:pt x="251" y="478"/>
                      <a:pt x="245" y="481"/>
                    </a:cubicBezTo>
                    <a:cubicBezTo>
                      <a:pt x="226" y="489"/>
                      <a:pt x="205" y="494"/>
                      <a:pt x="184" y="494"/>
                    </a:cubicBezTo>
                  </a:path>
                </a:pathLst>
              </a:custGeom>
              <a:solidFill>
                <a:srgbClr val="000000"/>
              </a:solidFill>
              <a:ln w="15840">
                <a:noFill/>
              </a:ln>
            </p:spPr>
            <p:txBody>
              <a:bodyPr/>
              <a:lstStyle/>
              <a:p>
                <a:endParaRPr lang="en-GB" sz="1050"/>
              </a:p>
            </p:txBody>
          </p:sp>
          <p:sp>
            <p:nvSpPr>
              <p:cNvPr id="49" name="Freeform 26">
                <a:extLst>
                  <a:ext uri="{FF2B5EF4-FFF2-40B4-BE49-F238E27FC236}">
                    <a16:creationId xmlns:a16="http://schemas.microsoft.com/office/drawing/2014/main" id="{973C7E02-78C0-28C2-F1DC-9ED432257089}"/>
                  </a:ext>
                </a:extLst>
              </p:cNvPr>
              <p:cNvSpPr/>
              <p:nvPr/>
            </p:nvSpPr>
            <p:spPr>
              <a:xfrm>
                <a:off x="1942920" y="3325320"/>
                <a:ext cx="91800" cy="114840"/>
              </a:xfrm>
              <a:custGeom>
                <a:avLst/>
                <a:gdLst/>
                <a:ahLst/>
                <a:cxnLst/>
                <a:rect l="0" t="0" r="r" b="b"/>
                <a:pathLst>
                  <a:path w="255" h="319">
                    <a:moveTo>
                      <a:pt x="253" y="32"/>
                    </a:moveTo>
                    <a:cubicBezTo>
                      <a:pt x="254" y="24"/>
                      <a:pt x="254" y="24"/>
                      <a:pt x="254" y="21"/>
                    </a:cubicBezTo>
                    <a:cubicBezTo>
                      <a:pt x="254" y="11"/>
                      <a:pt x="246" y="5"/>
                      <a:pt x="238" y="5"/>
                    </a:cubicBezTo>
                    <a:cubicBezTo>
                      <a:pt x="232" y="5"/>
                      <a:pt x="222" y="8"/>
                      <a:pt x="218" y="18"/>
                    </a:cubicBezTo>
                    <a:cubicBezTo>
                      <a:pt x="216" y="19"/>
                      <a:pt x="211" y="35"/>
                      <a:pt x="210" y="45"/>
                    </a:cubicBezTo>
                    <a:lnTo>
                      <a:pt x="198" y="86"/>
                    </a:lnTo>
                    <a:cubicBezTo>
                      <a:pt x="197" y="99"/>
                      <a:pt x="181" y="160"/>
                      <a:pt x="179" y="166"/>
                    </a:cubicBezTo>
                    <a:cubicBezTo>
                      <a:pt x="179" y="166"/>
                      <a:pt x="157" y="209"/>
                      <a:pt x="118" y="209"/>
                    </a:cubicBezTo>
                    <a:cubicBezTo>
                      <a:pt x="85" y="209"/>
                      <a:pt x="85" y="177"/>
                      <a:pt x="85" y="168"/>
                    </a:cubicBezTo>
                    <a:cubicBezTo>
                      <a:pt x="85" y="141"/>
                      <a:pt x="96" y="110"/>
                      <a:pt x="110" y="72"/>
                    </a:cubicBezTo>
                    <a:cubicBezTo>
                      <a:pt x="117" y="56"/>
                      <a:pt x="120" y="51"/>
                      <a:pt x="120" y="42"/>
                    </a:cubicBezTo>
                    <a:cubicBezTo>
                      <a:pt x="120" y="18"/>
                      <a:pt x="99" y="0"/>
                      <a:pt x="72" y="0"/>
                    </a:cubicBezTo>
                    <a:cubicBezTo>
                      <a:pt x="22" y="0"/>
                      <a:pt x="0" y="67"/>
                      <a:pt x="0" y="75"/>
                    </a:cubicBezTo>
                    <a:cubicBezTo>
                      <a:pt x="0" y="82"/>
                      <a:pt x="6" y="82"/>
                      <a:pt x="8" y="82"/>
                    </a:cubicBezTo>
                    <a:cubicBezTo>
                      <a:pt x="16" y="82"/>
                      <a:pt x="16" y="80"/>
                      <a:pt x="18" y="74"/>
                    </a:cubicBezTo>
                    <a:cubicBezTo>
                      <a:pt x="30" y="34"/>
                      <a:pt x="51" y="14"/>
                      <a:pt x="70" y="14"/>
                    </a:cubicBezTo>
                    <a:cubicBezTo>
                      <a:pt x="80" y="14"/>
                      <a:pt x="83" y="19"/>
                      <a:pt x="83" y="30"/>
                    </a:cubicBezTo>
                    <a:cubicBezTo>
                      <a:pt x="83" y="43"/>
                      <a:pt x="78" y="53"/>
                      <a:pt x="77" y="59"/>
                    </a:cubicBezTo>
                    <a:cubicBezTo>
                      <a:pt x="53" y="120"/>
                      <a:pt x="48" y="139"/>
                      <a:pt x="48" y="160"/>
                    </a:cubicBezTo>
                    <a:cubicBezTo>
                      <a:pt x="48" y="168"/>
                      <a:pt x="48" y="192"/>
                      <a:pt x="67" y="208"/>
                    </a:cubicBezTo>
                    <a:cubicBezTo>
                      <a:pt x="82" y="221"/>
                      <a:pt x="102" y="222"/>
                      <a:pt x="117" y="222"/>
                    </a:cubicBezTo>
                    <a:cubicBezTo>
                      <a:pt x="136" y="222"/>
                      <a:pt x="154" y="216"/>
                      <a:pt x="170" y="200"/>
                    </a:cubicBezTo>
                    <a:cubicBezTo>
                      <a:pt x="163" y="227"/>
                      <a:pt x="158" y="248"/>
                      <a:pt x="138" y="273"/>
                    </a:cubicBezTo>
                    <a:cubicBezTo>
                      <a:pt x="125" y="289"/>
                      <a:pt x="104" y="305"/>
                      <a:pt x="78" y="305"/>
                    </a:cubicBezTo>
                    <a:cubicBezTo>
                      <a:pt x="75" y="305"/>
                      <a:pt x="51" y="305"/>
                      <a:pt x="42" y="289"/>
                    </a:cubicBezTo>
                    <a:cubicBezTo>
                      <a:pt x="67" y="286"/>
                      <a:pt x="67" y="262"/>
                      <a:pt x="67" y="262"/>
                    </a:cubicBezTo>
                    <a:cubicBezTo>
                      <a:pt x="67" y="246"/>
                      <a:pt x="53" y="243"/>
                      <a:pt x="48" y="243"/>
                    </a:cubicBezTo>
                    <a:cubicBezTo>
                      <a:pt x="37" y="243"/>
                      <a:pt x="19" y="253"/>
                      <a:pt x="19" y="275"/>
                    </a:cubicBezTo>
                    <a:cubicBezTo>
                      <a:pt x="19" y="301"/>
                      <a:pt x="43" y="318"/>
                      <a:pt x="78" y="318"/>
                    </a:cubicBezTo>
                    <a:cubicBezTo>
                      <a:pt x="128" y="318"/>
                      <a:pt x="190" y="280"/>
                      <a:pt x="205" y="219"/>
                    </a:cubicBezTo>
                    <a:lnTo>
                      <a:pt x="253" y="32"/>
                    </a:lnTo>
                  </a:path>
                </a:pathLst>
              </a:custGeom>
              <a:solidFill>
                <a:srgbClr val="000000"/>
              </a:solidFill>
              <a:ln w="15840">
                <a:noFill/>
              </a:ln>
            </p:spPr>
            <p:txBody>
              <a:bodyPr/>
              <a:lstStyle/>
              <a:p>
                <a:endParaRPr lang="en-GB" sz="1050"/>
              </a:p>
            </p:txBody>
          </p:sp>
          <p:sp>
            <p:nvSpPr>
              <p:cNvPr id="50" name="Freeform 27">
                <a:extLst>
                  <a:ext uri="{FF2B5EF4-FFF2-40B4-BE49-F238E27FC236}">
                    <a16:creationId xmlns:a16="http://schemas.microsoft.com/office/drawing/2014/main" id="{15C904A5-DEE8-BFED-82B6-F38CF7C2C0B1}"/>
                  </a:ext>
                </a:extLst>
              </p:cNvPr>
              <p:cNvSpPr/>
              <p:nvPr/>
            </p:nvSpPr>
            <p:spPr>
              <a:xfrm>
                <a:off x="2140560" y="3272760"/>
                <a:ext cx="169200" cy="60120"/>
              </a:xfrm>
              <a:custGeom>
                <a:avLst/>
                <a:gdLst/>
                <a:ahLst/>
                <a:cxnLst/>
                <a:rect l="0" t="0" r="r" b="b"/>
                <a:pathLst>
                  <a:path w="470" h="167">
                    <a:moveTo>
                      <a:pt x="445" y="29"/>
                    </a:moveTo>
                    <a:cubicBezTo>
                      <a:pt x="456" y="29"/>
                      <a:pt x="469" y="29"/>
                      <a:pt x="469" y="14"/>
                    </a:cubicBezTo>
                    <a:cubicBezTo>
                      <a:pt x="469" y="0"/>
                      <a:pt x="456" y="0"/>
                      <a:pt x="446" y="0"/>
                    </a:cubicBezTo>
                    <a:lnTo>
                      <a:pt x="24" y="0"/>
                    </a:lnTo>
                    <a:cubicBezTo>
                      <a:pt x="13" y="0"/>
                      <a:pt x="0" y="0"/>
                      <a:pt x="0" y="14"/>
                    </a:cubicBezTo>
                    <a:cubicBezTo>
                      <a:pt x="0" y="29"/>
                      <a:pt x="13" y="29"/>
                      <a:pt x="24" y="29"/>
                    </a:cubicBezTo>
                    <a:lnTo>
                      <a:pt x="445" y="29"/>
                    </a:lnTo>
                    <a:moveTo>
                      <a:pt x="446" y="166"/>
                    </a:moveTo>
                    <a:cubicBezTo>
                      <a:pt x="456" y="166"/>
                      <a:pt x="469" y="166"/>
                      <a:pt x="469" y="152"/>
                    </a:cubicBezTo>
                    <a:cubicBezTo>
                      <a:pt x="469" y="138"/>
                      <a:pt x="456" y="138"/>
                      <a:pt x="445" y="138"/>
                    </a:cubicBezTo>
                    <a:lnTo>
                      <a:pt x="24" y="138"/>
                    </a:lnTo>
                    <a:cubicBezTo>
                      <a:pt x="13" y="138"/>
                      <a:pt x="0" y="138"/>
                      <a:pt x="0" y="152"/>
                    </a:cubicBezTo>
                    <a:cubicBezTo>
                      <a:pt x="0" y="166"/>
                      <a:pt x="13" y="166"/>
                      <a:pt x="24" y="166"/>
                    </a:cubicBezTo>
                    <a:lnTo>
                      <a:pt x="446" y="166"/>
                    </a:lnTo>
                  </a:path>
                </a:pathLst>
              </a:custGeom>
              <a:solidFill>
                <a:srgbClr val="000000"/>
              </a:solidFill>
              <a:ln w="15840">
                <a:noFill/>
              </a:ln>
            </p:spPr>
            <p:txBody>
              <a:bodyPr/>
              <a:lstStyle/>
              <a:p>
                <a:endParaRPr lang="en-GB" sz="1050"/>
              </a:p>
            </p:txBody>
          </p:sp>
          <p:sp>
            <p:nvSpPr>
              <p:cNvPr id="51" name="Freeform 28">
                <a:extLst>
                  <a:ext uri="{FF2B5EF4-FFF2-40B4-BE49-F238E27FC236}">
                    <a16:creationId xmlns:a16="http://schemas.microsoft.com/office/drawing/2014/main" id="{959729EC-0EFD-80F2-67F1-1866E752EDA0}"/>
                  </a:ext>
                </a:extLst>
              </p:cNvPr>
              <p:cNvSpPr/>
              <p:nvPr/>
            </p:nvSpPr>
            <p:spPr>
              <a:xfrm>
                <a:off x="2404440" y="3197520"/>
                <a:ext cx="105840" cy="174960"/>
              </a:xfrm>
              <a:custGeom>
                <a:avLst/>
                <a:gdLst/>
                <a:ahLst/>
                <a:cxnLst/>
                <a:rect l="0" t="0" r="r" b="b"/>
                <a:pathLst>
                  <a:path w="294" h="486">
                    <a:moveTo>
                      <a:pt x="85" y="147"/>
                    </a:moveTo>
                    <a:cubicBezTo>
                      <a:pt x="53" y="126"/>
                      <a:pt x="50" y="102"/>
                      <a:pt x="50" y="90"/>
                    </a:cubicBezTo>
                    <a:cubicBezTo>
                      <a:pt x="50" y="48"/>
                      <a:pt x="96" y="18"/>
                      <a:pt x="146" y="18"/>
                    </a:cubicBezTo>
                    <a:cubicBezTo>
                      <a:pt x="198" y="18"/>
                      <a:pt x="243" y="54"/>
                      <a:pt x="243" y="106"/>
                    </a:cubicBezTo>
                    <a:cubicBezTo>
                      <a:pt x="243" y="146"/>
                      <a:pt x="216" y="179"/>
                      <a:pt x="173" y="203"/>
                    </a:cubicBezTo>
                    <a:lnTo>
                      <a:pt x="85" y="147"/>
                    </a:lnTo>
                    <a:moveTo>
                      <a:pt x="189" y="214"/>
                    </a:moveTo>
                    <a:cubicBezTo>
                      <a:pt x="240" y="189"/>
                      <a:pt x="274" y="152"/>
                      <a:pt x="274" y="106"/>
                    </a:cubicBezTo>
                    <a:cubicBezTo>
                      <a:pt x="274" y="40"/>
                      <a:pt x="211" y="0"/>
                      <a:pt x="147" y="0"/>
                    </a:cubicBezTo>
                    <a:cubicBezTo>
                      <a:pt x="77" y="0"/>
                      <a:pt x="19" y="53"/>
                      <a:pt x="19" y="118"/>
                    </a:cubicBezTo>
                    <a:cubicBezTo>
                      <a:pt x="19" y="131"/>
                      <a:pt x="21" y="162"/>
                      <a:pt x="50" y="195"/>
                    </a:cubicBezTo>
                    <a:cubicBezTo>
                      <a:pt x="58" y="203"/>
                      <a:pt x="85" y="221"/>
                      <a:pt x="102" y="233"/>
                    </a:cubicBezTo>
                    <a:cubicBezTo>
                      <a:pt x="61" y="254"/>
                      <a:pt x="0" y="293"/>
                      <a:pt x="0" y="363"/>
                    </a:cubicBezTo>
                    <a:cubicBezTo>
                      <a:pt x="0" y="438"/>
                      <a:pt x="72" y="485"/>
                      <a:pt x="146" y="485"/>
                    </a:cubicBezTo>
                    <a:cubicBezTo>
                      <a:pt x="226" y="485"/>
                      <a:pt x="293" y="427"/>
                      <a:pt x="293" y="352"/>
                    </a:cubicBezTo>
                    <a:cubicBezTo>
                      <a:pt x="293" y="326"/>
                      <a:pt x="285" y="294"/>
                      <a:pt x="259" y="264"/>
                    </a:cubicBezTo>
                    <a:cubicBezTo>
                      <a:pt x="245" y="249"/>
                      <a:pt x="234" y="243"/>
                      <a:pt x="189" y="214"/>
                    </a:cubicBezTo>
                    <a:moveTo>
                      <a:pt x="118" y="245"/>
                    </a:moveTo>
                    <a:lnTo>
                      <a:pt x="205" y="299"/>
                    </a:lnTo>
                    <a:cubicBezTo>
                      <a:pt x="224" y="312"/>
                      <a:pt x="258" y="333"/>
                      <a:pt x="258" y="376"/>
                    </a:cubicBezTo>
                    <a:cubicBezTo>
                      <a:pt x="258" y="429"/>
                      <a:pt x="205" y="465"/>
                      <a:pt x="147" y="465"/>
                    </a:cubicBezTo>
                    <a:cubicBezTo>
                      <a:pt x="86" y="465"/>
                      <a:pt x="35" y="422"/>
                      <a:pt x="35" y="363"/>
                    </a:cubicBezTo>
                    <a:cubicBezTo>
                      <a:pt x="35" y="321"/>
                      <a:pt x="58" y="277"/>
                      <a:pt x="118" y="245"/>
                    </a:cubicBezTo>
                  </a:path>
                </a:pathLst>
              </a:custGeom>
              <a:solidFill>
                <a:srgbClr val="000000"/>
              </a:solidFill>
              <a:ln w="15840">
                <a:noFill/>
              </a:ln>
            </p:spPr>
            <p:txBody>
              <a:bodyPr/>
              <a:lstStyle/>
              <a:p>
                <a:endParaRPr lang="en-GB" sz="1050"/>
              </a:p>
            </p:txBody>
          </p:sp>
          <p:sp>
            <p:nvSpPr>
              <p:cNvPr id="52" name="Freeform 29">
                <a:extLst>
                  <a:ext uri="{FF2B5EF4-FFF2-40B4-BE49-F238E27FC236}">
                    <a16:creationId xmlns:a16="http://schemas.microsoft.com/office/drawing/2014/main" id="{661F359F-9D7C-2C35-7871-6DCAB1CCCAA6}"/>
                  </a:ext>
                </a:extLst>
              </p:cNvPr>
              <p:cNvSpPr/>
              <p:nvPr/>
            </p:nvSpPr>
            <p:spPr>
              <a:xfrm>
                <a:off x="2541960" y="3339000"/>
                <a:ext cx="28080" cy="28080"/>
              </a:xfrm>
              <a:custGeom>
                <a:avLst/>
                <a:gdLst/>
                <a:ahLst/>
                <a:cxnLst/>
                <a:rect l="0" t="0" r="r" b="b"/>
                <a:pathLst>
                  <a:path w="78" h="78">
                    <a:moveTo>
                      <a:pt x="77" y="38"/>
                    </a:moveTo>
                    <a:cubicBezTo>
                      <a:pt x="77" y="18"/>
                      <a:pt x="59" y="0"/>
                      <a:pt x="38" y="0"/>
                    </a:cubicBezTo>
                    <a:cubicBezTo>
                      <a:pt x="18" y="0"/>
                      <a:pt x="0" y="18"/>
                      <a:pt x="0" y="38"/>
                    </a:cubicBezTo>
                    <a:cubicBezTo>
                      <a:pt x="0" y="59"/>
                      <a:pt x="18" y="77"/>
                      <a:pt x="38" y="77"/>
                    </a:cubicBezTo>
                    <a:cubicBezTo>
                      <a:pt x="59" y="77"/>
                      <a:pt x="77" y="59"/>
                      <a:pt x="77" y="38"/>
                    </a:cubicBezTo>
                  </a:path>
                </a:pathLst>
              </a:custGeom>
              <a:solidFill>
                <a:srgbClr val="000000"/>
              </a:solidFill>
              <a:ln w="15840">
                <a:noFill/>
              </a:ln>
            </p:spPr>
            <p:txBody>
              <a:bodyPr/>
              <a:lstStyle/>
              <a:p>
                <a:endParaRPr lang="en-GB" sz="1050"/>
              </a:p>
            </p:txBody>
          </p:sp>
          <p:sp>
            <p:nvSpPr>
              <p:cNvPr id="53" name="Freeform 30">
                <a:extLst>
                  <a:ext uri="{FF2B5EF4-FFF2-40B4-BE49-F238E27FC236}">
                    <a16:creationId xmlns:a16="http://schemas.microsoft.com/office/drawing/2014/main" id="{DC2CFD32-F89F-D9DB-9E56-5A55B49D2295}"/>
                  </a:ext>
                </a:extLst>
              </p:cNvPr>
              <p:cNvSpPr/>
              <p:nvPr/>
            </p:nvSpPr>
            <p:spPr>
              <a:xfrm>
                <a:off x="2601000" y="3197520"/>
                <a:ext cx="105840" cy="174960"/>
              </a:xfrm>
              <a:custGeom>
                <a:avLst/>
                <a:gdLst/>
                <a:ahLst/>
                <a:cxnLst/>
                <a:rect l="0" t="0" r="r" b="b"/>
                <a:pathLst>
                  <a:path w="294" h="486">
                    <a:moveTo>
                      <a:pt x="176" y="221"/>
                    </a:moveTo>
                    <a:cubicBezTo>
                      <a:pt x="234" y="203"/>
                      <a:pt x="274" y="154"/>
                      <a:pt x="274" y="98"/>
                    </a:cubicBezTo>
                    <a:cubicBezTo>
                      <a:pt x="274" y="40"/>
                      <a:pt x="213" y="0"/>
                      <a:pt x="144" y="0"/>
                    </a:cubicBezTo>
                    <a:cubicBezTo>
                      <a:pt x="72" y="0"/>
                      <a:pt x="19" y="42"/>
                      <a:pt x="19" y="96"/>
                    </a:cubicBezTo>
                    <a:cubicBezTo>
                      <a:pt x="19" y="118"/>
                      <a:pt x="35" y="133"/>
                      <a:pt x="54" y="133"/>
                    </a:cubicBezTo>
                    <a:cubicBezTo>
                      <a:pt x="77" y="133"/>
                      <a:pt x="91" y="117"/>
                      <a:pt x="91" y="96"/>
                    </a:cubicBezTo>
                    <a:cubicBezTo>
                      <a:pt x="91" y="61"/>
                      <a:pt x="58" y="61"/>
                      <a:pt x="48" y="61"/>
                    </a:cubicBezTo>
                    <a:cubicBezTo>
                      <a:pt x="69" y="27"/>
                      <a:pt x="115" y="18"/>
                      <a:pt x="141" y="18"/>
                    </a:cubicBezTo>
                    <a:cubicBezTo>
                      <a:pt x="170" y="18"/>
                      <a:pt x="210" y="34"/>
                      <a:pt x="210" y="96"/>
                    </a:cubicBezTo>
                    <a:cubicBezTo>
                      <a:pt x="210" y="106"/>
                      <a:pt x="208" y="146"/>
                      <a:pt x="189" y="177"/>
                    </a:cubicBezTo>
                    <a:cubicBezTo>
                      <a:pt x="168" y="211"/>
                      <a:pt x="144" y="213"/>
                      <a:pt x="126" y="214"/>
                    </a:cubicBezTo>
                    <a:cubicBezTo>
                      <a:pt x="122" y="214"/>
                      <a:pt x="104" y="216"/>
                      <a:pt x="99" y="216"/>
                    </a:cubicBezTo>
                    <a:cubicBezTo>
                      <a:pt x="93" y="216"/>
                      <a:pt x="88" y="217"/>
                      <a:pt x="88" y="224"/>
                    </a:cubicBezTo>
                    <a:cubicBezTo>
                      <a:pt x="88" y="232"/>
                      <a:pt x="93" y="232"/>
                      <a:pt x="106" y="232"/>
                    </a:cubicBezTo>
                    <a:lnTo>
                      <a:pt x="136" y="232"/>
                    </a:lnTo>
                    <a:cubicBezTo>
                      <a:pt x="194" y="232"/>
                      <a:pt x="221" y="280"/>
                      <a:pt x="221" y="349"/>
                    </a:cubicBezTo>
                    <a:cubicBezTo>
                      <a:pt x="221" y="445"/>
                      <a:pt x="171" y="465"/>
                      <a:pt x="141" y="465"/>
                    </a:cubicBezTo>
                    <a:cubicBezTo>
                      <a:pt x="110" y="465"/>
                      <a:pt x="58" y="453"/>
                      <a:pt x="32" y="411"/>
                    </a:cubicBezTo>
                    <a:cubicBezTo>
                      <a:pt x="58" y="416"/>
                      <a:pt x="78" y="400"/>
                      <a:pt x="78" y="373"/>
                    </a:cubicBezTo>
                    <a:cubicBezTo>
                      <a:pt x="78" y="347"/>
                      <a:pt x="61" y="333"/>
                      <a:pt x="40" y="333"/>
                    </a:cubicBezTo>
                    <a:cubicBezTo>
                      <a:pt x="22" y="333"/>
                      <a:pt x="0" y="344"/>
                      <a:pt x="0" y="374"/>
                    </a:cubicBezTo>
                    <a:cubicBezTo>
                      <a:pt x="0" y="438"/>
                      <a:pt x="66" y="485"/>
                      <a:pt x="142" y="485"/>
                    </a:cubicBezTo>
                    <a:cubicBezTo>
                      <a:pt x="229" y="485"/>
                      <a:pt x="293" y="421"/>
                      <a:pt x="293" y="349"/>
                    </a:cubicBezTo>
                    <a:cubicBezTo>
                      <a:pt x="293" y="291"/>
                      <a:pt x="248" y="237"/>
                      <a:pt x="176" y="221"/>
                    </a:cubicBezTo>
                  </a:path>
                </a:pathLst>
              </a:custGeom>
              <a:solidFill>
                <a:srgbClr val="000000"/>
              </a:solidFill>
              <a:ln w="15840">
                <a:noFill/>
              </a:ln>
            </p:spPr>
            <p:txBody>
              <a:bodyPr/>
              <a:lstStyle/>
              <a:p>
                <a:endParaRPr lang="en-GB" sz="1050"/>
              </a:p>
            </p:txBody>
          </p:sp>
          <p:sp>
            <p:nvSpPr>
              <p:cNvPr id="54" name="Freeform 31">
                <a:extLst>
                  <a:ext uri="{FF2B5EF4-FFF2-40B4-BE49-F238E27FC236}">
                    <a16:creationId xmlns:a16="http://schemas.microsoft.com/office/drawing/2014/main" id="{59B67136-1BBD-C312-6D6C-1D44D480D568}"/>
                  </a:ext>
                </a:extLst>
              </p:cNvPr>
              <p:cNvSpPr/>
              <p:nvPr/>
            </p:nvSpPr>
            <p:spPr>
              <a:xfrm>
                <a:off x="2727720" y="3197520"/>
                <a:ext cx="105840" cy="174960"/>
              </a:xfrm>
              <a:custGeom>
                <a:avLst/>
                <a:gdLst/>
                <a:ahLst/>
                <a:cxnLst/>
                <a:rect l="0" t="0" r="r" b="b"/>
                <a:pathLst>
                  <a:path w="294" h="486">
                    <a:moveTo>
                      <a:pt x="85" y="147"/>
                    </a:moveTo>
                    <a:cubicBezTo>
                      <a:pt x="53" y="126"/>
                      <a:pt x="50" y="102"/>
                      <a:pt x="50" y="90"/>
                    </a:cubicBezTo>
                    <a:cubicBezTo>
                      <a:pt x="50" y="48"/>
                      <a:pt x="96" y="18"/>
                      <a:pt x="146" y="18"/>
                    </a:cubicBezTo>
                    <a:cubicBezTo>
                      <a:pt x="198" y="18"/>
                      <a:pt x="243" y="54"/>
                      <a:pt x="243" y="106"/>
                    </a:cubicBezTo>
                    <a:cubicBezTo>
                      <a:pt x="243" y="146"/>
                      <a:pt x="216" y="179"/>
                      <a:pt x="173" y="203"/>
                    </a:cubicBezTo>
                    <a:lnTo>
                      <a:pt x="85" y="147"/>
                    </a:lnTo>
                    <a:moveTo>
                      <a:pt x="189" y="214"/>
                    </a:moveTo>
                    <a:cubicBezTo>
                      <a:pt x="240" y="189"/>
                      <a:pt x="274" y="152"/>
                      <a:pt x="274" y="106"/>
                    </a:cubicBezTo>
                    <a:cubicBezTo>
                      <a:pt x="274" y="40"/>
                      <a:pt x="211" y="0"/>
                      <a:pt x="147" y="0"/>
                    </a:cubicBezTo>
                    <a:cubicBezTo>
                      <a:pt x="77" y="0"/>
                      <a:pt x="19" y="53"/>
                      <a:pt x="19" y="118"/>
                    </a:cubicBezTo>
                    <a:cubicBezTo>
                      <a:pt x="19" y="131"/>
                      <a:pt x="21" y="162"/>
                      <a:pt x="50" y="195"/>
                    </a:cubicBezTo>
                    <a:cubicBezTo>
                      <a:pt x="58" y="203"/>
                      <a:pt x="85" y="221"/>
                      <a:pt x="102" y="233"/>
                    </a:cubicBezTo>
                    <a:cubicBezTo>
                      <a:pt x="61" y="254"/>
                      <a:pt x="0" y="293"/>
                      <a:pt x="0" y="363"/>
                    </a:cubicBezTo>
                    <a:cubicBezTo>
                      <a:pt x="0" y="438"/>
                      <a:pt x="72" y="485"/>
                      <a:pt x="146" y="485"/>
                    </a:cubicBezTo>
                    <a:cubicBezTo>
                      <a:pt x="226" y="485"/>
                      <a:pt x="293" y="427"/>
                      <a:pt x="293" y="352"/>
                    </a:cubicBezTo>
                    <a:cubicBezTo>
                      <a:pt x="293" y="326"/>
                      <a:pt x="285" y="294"/>
                      <a:pt x="259" y="264"/>
                    </a:cubicBezTo>
                    <a:cubicBezTo>
                      <a:pt x="245" y="249"/>
                      <a:pt x="234" y="243"/>
                      <a:pt x="189" y="214"/>
                    </a:cubicBezTo>
                    <a:moveTo>
                      <a:pt x="118" y="245"/>
                    </a:moveTo>
                    <a:lnTo>
                      <a:pt x="205" y="299"/>
                    </a:lnTo>
                    <a:cubicBezTo>
                      <a:pt x="224" y="312"/>
                      <a:pt x="258" y="333"/>
                      <a:pt x="258" y="376"/>
                    </a:cubicBezTo>
                    <a:cubicBezTo>
                      <a:pt x="258" y="429"/>
                      <a:pt x="205" y="465"/>
                      <a:pt x="147" y="465"/>
                    </a:cubicBezTo>
                    <a:cubicBezTo>
                      <a:pt x="86" y="465"/>
                      <a:pt x="35" y="422"/>
                      <a:pt x="35" y="363"/>
                    </a:cubicBezTo>
                    <a:cubicBezTo>
                      <a:pt x="35" y="321"/>
                      <a:pt x="58" y="277"/>
                      <a:pt x="118" y="245"/>
                    </a:cubicBezTo>
                  </a:path>
                </a:pathLst>
              </a:custGeom>
              <a:solidFill>
                <a:srgbClr val="000000"/>
              </a:solidFill>
              <a:ln w="15840">
                <a:noFill/>
              </a:ln>
            </p:spPr>
            <p:txBody>
              <a:bodyPr/>
              <a:lstStyle/>
              <a:p>
                <a:endParaRPr lang="en-GB" sz="1050"/>
              </a:p>
            </p:txBody>
          </p:sp>
        </p:grpSp>
        <p:sp>
          <p:nvSpPr>
            <p:cNvPr id="43" name="CustomShape 32">
              <a:extLst>
                <a:ext uri="{FF2B5EF4-FFF2-40B4-BE49-F238E27FC236}">
                  <a16:creationId xmlns:a16="http://schemas.microsoft.com/office/drawing/2014/main" id="{E84EB0C0-99A8-442A-8FA3-3D0A606BD2B5}"/>
                </a:ext>
              </a:extLst>
            </p:cNvPr>
            <p:cNvSpPr/>
            <p:nvPr/>
          </p:nvSpPr>
          <p:spPr>
            <a:xfrm>
              <a:off x="1097280" y="867708"/>
              <a:ext cx="1188720" cy="381960"/>
            </a:xfrm>
            <a:prstGeom prst="wedgeRoundRectCallout">
              <a:avLst>
                <a:gd name="adj1" fmla="val 53750"/>
                <a:gd name="adj2" fmla="val 117606"/>
                <a:gd name="adj3" fmla="val 16667"/>
              </a:avLst>
            </a:prstGeom>
            <a:solidFill>
              <a:srgbClr val="FFF8DC"/>
            </a:solidFill>
            <a:ln>
              <a:solidFill>
                <a:srgbClr val="C2BE8E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 anchor="ctr"/>
            <a:lstStyle/>
            <a:p>
              <a:pPr algn="ctr"/>
              <a:r>
                <a:rPr lang="en-GB" sz="700" spc="-1">
                  <a:latin typeface="Arial Black" panose="020B0A04020102020204" pitchFamily="34" charset="0"/>
                </a:rPr>
                <a:t>injection</a:t>
              </a:r>
              <a:endParaRPr lang="en-GB" sz="900" spc="-1">
                <a:latin typeface="Arial Black" panose="020B0A04020102020204" pitchFamily="34" charset="0"/>
              </a:endParaRPr>
            </a:p>
          </p:txBody>
        </p:sp>
        <p:sp>
          <p:nvSpPr>
            <p:cNvPr id="44" name="CustomShape 33">
              <a:extLst>
                <a:ext uri="{FF2B5EF4-FFF2-40B4-BE49-F238E27FC236}">
                  <a16:creationId xmlns:a16="http://schemas.microsoft.com/office/drawing/2014/main" id="{D3A644C2-0502-90AC-5366-02BDC9410836}"/>
                </a:ext>
              </a:extLst>
            </p:cNvPr>
            <p:cNvSpPr/>
            <p:nvPr/>
          </p:nvSpPr>
          <p:spPr>
            <a:xfrm>
              <a:off x="182880" y="1782108"/>
              <a:ext cx="548640" cy="381960"/>
            </a:xfrm>
            <a:prstGeom prst="wedgeRoundRectCallout">
              <a:avLst>
                <a:gd name="adj1" fmla="val 97800"/>
                <a:gd name="adj2" fmla="val 166949"/>
                <a:gd name="adj3" fmla="val 16667"/>
              </a:avLst>
            </a:prstGeom>
            <a:solidFill>
              <a:srgbClr val="FFF8DC"/>
            </a:solidFill>
            <a:ln>
              <a:solidFill>
                <a:srgbClr val="C2BE8E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 anchor="ctr"/>
            <a:lstStyle/>
            <a:p>
              <a:pPr algn="ctr"/>
              <a:r>
                <a:rPr lang="en-GB" sz="700" spc="-1">
                  <a:latin typeface="Arial Black" panose="020B0A04020102020204" pitchFamily="34" charset="0"/>
                </a:rPr>
                <a:t>RF</a:t>
              </a:r>
              <a:endParaRPr lang="en-GB" sz="900" spc="-1">
                <a:latin typeface="Arial Black" panose="020B0A04020102020204" pitchFamily="34" charset="0"/>
              </a:endParaRPr>
            </a:p>
          </p:txBody>
        </p:sp>
        <p:sp>
          <p:nvSpPr>
            <p:cNvPr id="45" name="CustomShape 35">
              <a:extLst>
                <a:ext uri="{FF2B5EF4-FFF2-40B4-BE49-F238E27FC236}">
                  <a16:creationId xmlns:a16="http://schemas.microsoft.com/office/drawing/2014/main" id="{F7147BBD-1DA6-D904-BC58-A7CBA4D58EB4}"/>
                </a:ext>
              </a:extLst>
            </p:cNvPr>
            <p:cNvSpPr/>
            <p:nvPr/>
          </p:nvSpPr>
          <p:spPr>
            <a:xfrm>
              <a:off x="2194560" y="3261348"/>
              <a:ext cx="1188720" cy="381960"/>
            </a:xfrm>
            <a:prstGeom prst="wedgeRoundRectCallout">
              <a:avLst>
                <a:gd name="adj1" fmla="val 67254"/>
                <a:gd name="adj2" fmla="val -168546"/>
                <a:gd name="adj3" fmla="val 16667"/>
              </a:avLst>
            </a:prstGeom>
            <a:solidFill>
              <a:srgbClr val="FFF8DC"/>
            </a:solidFill>
            <a:ln>
              <a:solidFill>
                <a:srgbClr val="C2BE8E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 anchor="ctr"/>
            <a:lstStyle/>
            <a:p>
              <a:pPr algn="ctr"/>
              <a:r>
                <a:rPr lang="en-GB" sz="700" spc="-1">
                  <a:latin typeface="Arial Black" panose="020B0A04020102020204" pitchFamily="34" charset="0"/>
                </a:rPr>
                <a:t>extraction</a:t>
              </a:r>
            </a:p>
          </p:txBody>
        </p:sp>
        <p:sp>
          <p:nvSpPr>
            <p:cNvPr id="46" name="CustomShape 36">
              <a:extLst>
                <a:ext uri="{FF2B5EF4-FFF2-40B4-BE49-F238E27FC236}">
                  <a16:creationId xmlns:a16="http://schemas.microsoft.com/office/drawing/2014/main" id="{8AC1463B-96BB-FB94-36A5-DBEF366AF180}"/>
                </a:ext>
              </a:extLst>
            </p:cNvPr>
            <p:cNvSpPr/>
            <p:nvPr/>
          </p:nvSpPr>
          <p:spPr>
            <a:xfrm>
              <a:off x="457200" y="4450068"/>
              <a:ext cx="1463040" cy="381960"/>
            </a:xfrm>
            <a:prstGeom prst="wedgeRoundRectCallout">
              <a:avLst>
                <a:gd name="adj1" fmla="val 75680"/>
                <a:gd name="adj2" fmla="val -141333"/>
                <a:gd name="adj3" fmla="val 16667"/>
              </a:avLst>
            </a:prstGeom>
            <a:solidFill>
              <a:srgbClr val="FFF8DC"/>
            </a:solidFill>
            <a:ln>
              <a:solidFill>
                <a:srgbClr val="C2BE8E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 anchor="ctr"/>
            <a:lstStyle/>
            <a:p>
              <a:pPr algn="ctr"/>
              <a:r>
                <a:rPr lang="en-GB" sz="700" spc="-1">
                  <a:latin typeface="Arial Black" panose="020B0A04020102020204" pitchFamily="34" charset="0"/>
                </a:rPr>
                <a:t>collimation</a:t>
              </a: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B0D54979-9870-9F8F-DD03-FFBD4AC4BD0E}"/>
              </a:ext>
            </a:extLst>
          </p:cNvPr>
          <p:cNvSpPr txBox="1"/>
          <p:nvPr/>
        </p:nvSpPr>
        <p:spPr>
          <a:xfrm>
            <a:off x="2838754" y="5635333"/>
            <a:ext cx="15474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/>
              <a:t>Accumulator ring</a:t>
            </a:r>
          </a:p>
        </p:txBody>
      </p:sp>
      <p:pic>
        <p:nvPicPr>
          <p:cNvPr id="20489" name="Picture 20488">
            <a:extLst>
              <a:ext uri="{FF2B5EF4-FFF2-40B4-BE49-F238E27FC236}">
                <a16:creationId xmlns:a16="http://schemas.microsoft.com/office/drawing/2014/main" id="{C5E7E725-B2F4-00AC-9DB9-386E614676CE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53828" y="79874"/>
            <a:ext cx="1229030" cy="1336419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AD0310E0-0E37-6961-57BD-3FAF6C0B8A55}"/>
              </a:ext>
            </a:extLst>
          </p:cNvPr>
          <p:cNvCxnSpPr>
            <a:cxnSpLocks/>
          </p:cNvCxnSpPr>
          <p:nvPr/>
        </p:nvCxnSpPr>
        <p:spPr>
          <a:xfrm flipV="1">
            <a:off x="8281763" y="1345302"/>
            <a:ext cx="784662" cy="787435"/>
          </a:xfrm>
          <a:prstGeom prst="straightConnector1">
            <a:avLst/>
          </a:prstGeom>
          <a:ln w="19050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0491" name="Straight Arrow Connector 20490">
            <a:extLst>
              <a:ext uri="{FF2B5EF4-FFF2-40B4-BE49-F238E27FC236}">
                <a16:creationId xmlns:a16="http://schemas.microsoft.com/office/drawing/2014/main" id="{586E8C87-56BD-F617-89C8-7F2DF3082C0F}"/>
              </a:ext>
            </a:extLst>
          </p:cNvPr>
          <p:cNvCxnSpPr>
            <a:cxnSpLocks/>
          </p:cNvCxnSpPr>
          <p:nvPr/>
        </p:nvCxnSpPr>
        <p:spPr>
          <a:xfrm flipV="1">
            <a:off x="2542409" y="5355062"/>
            <a:ext cx="1062500" cy="50945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0493" name="Picture 20492" descr="A diagram of a person's face&#10;&#10;AI-generated content may be incorrect.">
            <a:extLst>
              <a:ext uri="{FF2B5EF4-FFF2-40B4-BE49-F238E27FC236}">
                <a16:creationId xmlns:a16="http://schemas.microsoft.com/office/drawing/2014/main" id="{8A35091A-90CC-A7A3-B484-D28E318FEDE7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13871" y="3645379"/>
            <a:ext cx="2305109" cy="655324"/>
          </a:xfrm>
          <a:prstGeom prst="rect">
            <a:avLst/>
          </a:prstGeom>
          <a:ln>
            <a:solidFill>
              <a:srgbClr val="0432FF"/>
            </a:solidFill>
          </a:ln>
        </p:spPr>
      </p:pic>
      <p:cxnSp>
        <p:nvCxnSpPr>
          <p:cNvPr id="20497" name="Straight Arrow Connector 20496">
            <a:extLst>
              <a:ext uri="{FF2B5EF4-FFF2-40B4-BE49-F238E27FC236}">
                <a16:creationId xmlns:a16="http://schemas.microsoft.com/office/drawing/2014/main" id="{5F220187-8C4D-E78F-544B-CA9EA51AFF45}"/>
              </a:ext>
            </a:extLst>
          </p:cNvPr>
          <p:cNvCxnSpPr/>
          <p:nvPr/>
        </p:nvCxnSpPr>
        <p:spPr>
          <a:xfrm flipV="1">
            <a:off x="3918979" y="3704677"/>
            <a:ext cx="780928" cy="14886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itle 17">
            <a:extLst>
              <a:ext uri="{FF2B5EF4-FFF2-40B4-BE49-F238E27FC236}">
                <a16:creationId xmlns:a16="http://schemas.microsoft.com/office/drawing/2014/main" id="{A8FC4D69-49A4-B036-85A8-B28A68830D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ESS𝜈SB Latest Design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4E803B4-E72A-AED1-76CA-16B8064C69A8}"/>
              </a:ext>
            </a:extLst>
          </p:cNvPr>
          <p:cNvSpPr txBox="1"/>
          <p:nvPr/>
        </p:nvSpPr>
        <p:spPr>
          <a:xfrm>
            <a:off x="5953107" y="795715"/>
            <a:ext cx="28478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1600" dirty="0"/>
              <a:t>Double the linac beam power</a:t>
            </a:r>
          </a:p>
        </p:txBody>
      </p:sp>
      <p:pic>
        <p:nvPicPr>
          <p:cNvPr id="20484" name="Content Placeholder 8">
            <a:extLst>
              <a:ext uri="{FF2B5EF4-FFF2-40B4-BE49-F238E27FC236}">
                <a16:creationId xmlns:a16="http://schemas.microsoft.com/office/drawing/2014/main" id="{63A43F60-3371-3AA2-89CB-D781AEEB08B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448815" y="1071558"/>
            <a:ext cx="4582979" cy="648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4525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6C5CED-1A85-2324-F0EB-B943401EDD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ESS𝜈SB Project Staging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7C0B086-6A35-2E08-207A-83D1719FEE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PRESENTATION TITLE/FOOTER</a:t>
            </a:r>
            <a:endParaRPr lang="sv-S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8680D6-5781-6C2B-58D8-63A44A4F53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83078-D760-1647-8B80-66BA8B52336D}" type="slidenum">
              <a:rPr lang="sv-SE" smtClean="0"/>
              <a:t>9</a:t>
            </a:fld>
            <a:endParaRPr lang="sv-SE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7921C32-2C61-C749-0AF4-2A4E9F6FD6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96B66-0B3A-474C-9C9C-E4F07B1F5DAD}" type="datetime1">
              <a:rPr lang="sv-SE" smtClean="0"/>
              <a:t>2026-08-01</a:t>
            </a:fld>
            <a:endParaRPr lang="sv-SE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A268315-E77C-02DC-FBA5-524C044D24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8111" y="1067824"/>
            <a:ext cx="8035251" cy="3226648"/>
          </a:xfrm>
          <a:prstGeom prst="rect">
            <a:avLst/>
          </a:prstGeom>
        </p:spPr>
      </p:pic>
      <p:pic>
        <p:nvPicPr>
          <p:cNvPr id="20" name="Picture 19" descr="A diagram of a train track&#10;&#10;Description automatically generated">
            <a:extLst>
              <a:ext uri="{FF2B5EF4-FFF2-40B4-BE49-F238E27FC236}">
                <a16:creationId xmlns:a16="http://schemas.microsoft.com/office/drawing/2014/main" id="{0A0F482B-E657-EB52-6D72-8660B9EB63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696" y="1727390"/>
            <a:ext cx="3691960" cy="2360120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2047433F-85EC-12A9-6884-FD494585EDDE}"/>
              </a:ext>
            </a:extLst>
          </p:cNvPr>
          <p:cNvGrpSpPr/>
          <p:nvPr/>
        </p:nvGrpSpPr>
        <p:grpSpPr>
          <a:xfrm>
            <a:off x="1613913" y="4107815"/>
            <a:ext cx="8871206" cy="2484812"/>
            <a:chOff x="90210" y="2094229"/>
            <a:chExt cx="8871206" cy="2484812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EBF55E7-998C-EB8E-ACB1-FCACF8D5EB0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2583" y="2094229"/>
              <a:ext cx="8778833" cy="1836821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F85A2FB-9F77-2897-63CD-CDB78C84E56A}"/>
                </a:ext>
              </a:extLst>
            </p:cNvPr>
            <p:cNvSpPr txBox="1"/>
            <p:nvPr/>
          </p:nvSpPr>
          <p:spPr>
            <a:xfrm>
              <a:off x="4571999" y="3929562"/>
              <a:ext cx="200702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285750" indent="-285750" algn="l">
                <a:buFont typeface="Arial" panose="020B0604020202020204" pitchFamily="34" charset="0"/>
                <a:buChar char="•"/>
              </a:pPr>
              <a:r>
                <a:rPr lang="en-GB" dirty="0"/>
                <a:t>cross-sections</a:t>
              </a:r>
            </a:p>
            <a:p>
              <a:pPr marL="285750" indent="-285750" algn="l">
                <a:buFont typeface="Arial" panose="020B0604020202020204" pitchFamily="34" charset="0"/>
                <a:buChar char="•"/>
              </a:pPr>
              <a:r>
                <a:rPr lang="en-GB" dirty="0"/>
                <a:t>sterile neutrinos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38B9BE6-D42F-2753-73CB-1F9320C92D50}"/>
                </a:ext>
              </a:extLst>
            </p:cNvPr>
            <p:cNvSpPr txBox="1"/>
            <p:nvPr/>
          </p:nvSpPr>
          <p:spPr>
            <a:xfrm>
              <a:off x="7264094" y="4209709"/>
              <a:ext cx="149701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GB" dirty="0"/>
                <a:t>cross-sections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A69653D-B073-BF2F-7C8C-4F74155F1E74}"/>
                </a:ext>
              </a:extLst>
            </p:cNvPr>
            <p:cNvSpPr txBox="1"/>
            <p:nvPr/>
          </p:nvSpPr>
          <p:spPr>
            <a:xfrm>
              <a:off x="2409469" y="4209709"/>
              <a:ext cx="14795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GB" dirty="0"/>
                <a:t>Target Station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15245C7-4524-3D0B-31D6-11BA145ED249}"/>
                </a:ext>
              </a:extLst>
            </p:cNvPr>
            <p:cNvSpPr txBox="1"/>
            <p:nvPr/>
          </p:nvSpPr>
          <p:spPr>
            <a:xfrm>
              <a:off x="90210" y="4209709"/>
              <a:ext cx="173957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GB" dirty="0"/>
                <a:t>Civil engineering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800218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SWIMLANESPACING" val="5"/>
  <p:tag name="OTLMARKERSHAPE" val="OTL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DATEFORMATSTRING" val="d MMM &quot;'&quot;yy"/>
  <p:tag name="OTLDATEFORMATSEPARATOR" val="/"/>
  <p:tag name="OTLDATEFORMATUSEUS" val="False"/>
  <p:tag name="OTLDATEFORMATDATEISVISIBLE" val="True"/>
  <p:tag name="OTLDATEFORMATTIMEISVISIBLE" val="False"/>
  <p:tag name="OTLDATEFORMATAMPMDESIGNATOR" val="AmPmLowerCase"/>
  <p:tag name="OTLDATEFORMATHOURDIGITS" val="H"/>
  <p:tag name="OTLDATEFORMATTRIM00MINUTES" val="False"/>
  <p:tag name="OTLWEEKNUMBERINGFORMAT" val="WNFormat1"/>
  <p:tag name="OTLWEEKNUMBERINGISVISIBLE" val="False"/>
  <p:tag name="OTLPOSITIONONTASK" val="None"/>
  <p:tag name="OTLRELATEDTASKID" val="00000000-0000-0000-0000-000000000000"/>
  <p:tag name="OTLMTITLE" val="BOT"/>
  <p:tag name="OTLDATE" val="2027-01-27T23:59:00.0000000"/>
  <p:tag name="OTLMARKERSHAPE" val="OTL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DEPENDENCYKIND" val="SF"/>
  <p:tag name="OTLDEPSOURCEKIND" val="Side"/>
  <p:tag name="OTLDEPDESTINATIONKIND" val="Side"/>
  <p:tag name="OTLDEPSOURCEID" val="f813f45f-0259-4214-b54f-5512f5700ae0"/>
  <p:tag name="OTLDEPDESTINATIONID" val="50242004-7d13-4f5c-9fd8-af389227433b"/>
  <p:tag name="OTLDEPENDENCYLAGUNIT" val="Undefined"/>
  <p:tag name="OTLDEPENDENCYLAGVALUE" val="0"/>
  <p:tag name="OTLMARKERSHAPE" val="OTL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DATEFORMATSTRING" val="d MMM &quot;'&quot;yy"/>
  <p:tag name="OTLDATEFORMATSEPARATOR" val="/"/>
  <p:tag name="OTLDATEFORMATUSEUS" val="False"/>
  <p:tag name="OTLDATEFORMATDATEISVISIBLE" val="True"/>
  <p:tag name="OTLDATEFORMATTIMEISVISIBLE" val="False"/>
  <p:tag name="OTLDATEFORMATAMPMDESIGNATOR" val="AmPmLowerCase"/>
  <p:tag name="OTLDATEFORMATHOURDIGITS" val="H"/>
  <p:tag name="OTLDATEFORMATTRIM00MINUTES" val="False"/>
  <p:tag name="OTLWEEKNUMBERINGFORMAT" val="WNFormat1"/>
  <p:tag name="OTLWEEKNUMBERINGISVISIBLE" val="False"/>
  <p:tag name="OTLSPACING" val="3"/>
  <p:tag name="OTLSHAPETHICKNESSTYPE" val="Thin"/>
  <p:tag name="OTLENDDATE" val="2026-08-02T23:59:00.0000000Z"/>
  <p:tag name="OTLDURATIONFORMAT" val="wk"/>
  <p:tag name="OTLSTARTDATE" val="2026-07-04T00:00:00.0000000Z"/>
  <p:tag name="OTLMARKERSHAPE" val="OTL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DATEFORMATSTRING" val="d MMM &quot;'&quot;yy"/>
  <p:tag name="OTLDATEFORMATSEPARATOR" val="/"/>
  <p:tag name="OTLDATEFORMATUSEUS" val="False"/>
  <p:tag name="OTLDATEFORMATDATEISVISIBLE" val="True"/>
  <p:tag name="OTLDATEFORMATTIMEISVISIBLE" val="False"/>
  <p:tag name="OTLDATEFORMATAMPMDESIGNATOR" val="AmPmLowerCase"/>
  <p:tag name="OTLDATEFORMATHOURDIGITS" val="H"/>
  <p:tag name="OTLDATEFORMATTRIM00MINUTES" val="False"/>
  <p:tag name="OTLWEEKNUMBERINGFORMAT" val="WNFormat1"/>
  <p:tag name="OTLWEEKNUMBERINGISVISIBLE" val="False"/>
  <p:tag name="OTLDURATIONFORMAT" val="wk"/>
  <p:tag name="OTLSPACING" val="3"/>
  <p:tag name="OTLSHAPETHICKNESSTYPE" val="Thin"/>
  <p:tag name="OTLENDDATE" val="2026-07-03T23:59:00.0000000Z"/>
  <p:tag name="OTLSTARTDATE" val="2026-03-02T00:00:00.0000000Z"/>
  <p:tag name="OTLMARKERSHAPE" val="OTL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DATEFORMATSTRING" val="d MMM &quot;'&quot;yy"/>
  <p:tag name="OTLDATEFORMATSEPARATOR" val="/"/>
  <p:tag name="OTLDATEFORMATUSEUS" val="False"/>
  <p:tag name="OTLDATEFORMATDATEISVISIBLE" val="True"/>
  <p:tag name="OTLDATEFORMATTIMEISVISIBLE" val="False"/>
  <p:tag name="OTLDATEFORMATAMPMDESIGNATOR" val="AmPmLowerCase"/>
  <p:tag name="OTLDATEFORMATHOURDIGITS" val="H"/>
  <p:tag name="OTLDATEFORMATTRIM00MINUTES" val="False"/>
  <p:tag name="OTLWEEKNUMBERINGFORMAT" val="WNFormat1"/>
  <p:tag name="OTLWEEKNUMBERINGISVISIBLE" val="False"/>
  <p:tag name="OTLDURATIONFORMAT" val="day"/>
  <p:tag name="OTLSPACING" val="3"/>
  <p:tag name="OTLSHAPETHICKNESSTYPE" val="Thin"/>
  <p:tag name="OTLSTARTDATE" val="2026-04-20T00:00:00.0000000Z"/>
  <p:tag name="OTLENDDATE" val="2026-04-24T23:59:00.0000000Z"/>
  <p:tag name="OTLMARKERSHAPE" val="OTL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DATEFORMATSTRING" val="d MMM &quot;'&quot;yy"/>
  <p:tag name="OTLDATEFORMATSEPARATOR" val="/"/>
  <p:tag name="OTLDATEFORMATUSEUS" val="False"/>
  <p:tag name="OTLDATEFORMATDATEISVISIBLE" val="True"/>
  <p:tag name="OTLDATEFORMATTIMEISVISIBLE" val="False"/>
  <p:tag name="OTLDATEFORMATAMPMDESIGNATOR" val="AmPmLowerCase"/>
  <p:tag name="OTLDATEFORMATHOURDIGITS" val="H"/>
  <p:tag name="OTLDATEFORMATTRIM00MINUTES" val="False"/>
  <p:tag name="OTLWEEKNUMBERINGFORMAT" val="WNFormat1"/>
  <p:tag name="OTLWEEKNUMBERINGISVISIBLE" val="False"/>
  <p:tag name="OTLDURATIONFORMAT" val="wk"/>
  <p:tag name="OTLSPACING" val="3"/>
  <p:tag name="OTLSHAPETHICKNESSTYPE" val="Thin"/>
  <p:tag name="OTLSTARTDATE" val="2026-08-31T00:00:00.0000000Z"/>
  <p:tag name="OTLENDDATE" val="2026-12-04T23:59:00.0000000Z"/>
  <p:tag name="OTLMARKERSHAPE" val="OTL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DATEFORMATSTRING" val="d MMM &quot;'&quot;yy"/>
  <p:tag name="OTLDATEFORMATSEPARATOR" val="/"/>
  <p:tag name="OTLDATEFORMATUSEUS" val="False"/>
  <p:tag name="OTLDATEFORMATDATEISVISIBLE" val="True"/>
  <p:tag name="OTLDATEFORMATTIMEISVISIBLE" val="False"/>
  <p:tag name="OTLDATEFORMATAMPMDESIGNATOR" val="AmPmLowerCase"/>
  <p:tag name="OTLDATEFORMATHOURDIGITS" val="H"/>
  <p:tag name="OTLDATEFORMATTRIM00MINUTES" val="False"/>
  <p:tag name="OTLWEEKNUMBERINGFORMAT" val="WNFormat1"/>
  <p:tag name="OTLWEEKNUMBERINGISVISIBLE" val="False"/>
  <p:tag name="OTLDURATIONFORMAT" val="day"/>
  <p:tag name="OTLSPACING" val="3"/>
  <p:tag name="OTLSHAPETHICKNESSTYPE" val="Thin"/>
  <p:tag name="OTLSTARTDATE" val="2026-04-02T00:00:00.0000000Z"/>
  <p:tag name="OTLENDDATE" val="2026-04-06T23:59:00.0000000Z"/>
  <p:tag name="OTLMARKERSHAPE" val="OTL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DATEFORMATSTRING" val="d MMM &quot;'&quot;yy"/>
  <p:tag name="OTLDATEFORMATSEPARATOR" val="/"/>
  <p:tag name="OTLDATEFORMATUSEUS" val="False"/>
  <p:tag name="OTLDATEFORMATDATEISVISIBLE" val="True"/>
  <p:tag name="OTLDATEFORMATTIMEISVISIBLE" val="False"/>
  <p:tag name="OTLDATEFORMATAMPMDESIGNATOR" val="AmPmLowerCase"/>
  <p:tag name="OTLDATEFORMATHOURDIGITS" val="H"/>
  <p:tag name="OTLDATEFORMATTRIM00MINUTES" val="False"/>
  <p:tag name="OTLWEEKNUMBERINGFORMAT" val="WNFormat1"/>
  <p:tag name="OTLWEEKNUMBERINGISVISIBLE" val="False"/>
  <p:tag name="OTLDURATIONFORMAT" val="day"/>
  <p:tag name="OTLSPACING" val="3"/>
  <p:tag name="OTLSHAPETHICKNESSTYPE" val="Thin"/>
  <p:tag name="OTLSTARTDATE" val="2026-04-30T00:00:00.0000000Z"/>
  <p:tag name="OTLENDDATE" val="2026-05-03T23:59:00.0000000Z"/>
  <p:tag name="OTLMARKERSHAPE" val="OTL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DATEFORMATSTRING" val="d MMM &quot;'&quot;yy"/>
  <p:tag name="OTLDATEFORMATSEPARATOR" val="/"/>
  <p:tag name="OTLDATEFORMATUSEUS" val="False"/>
  <p:tag name="OTLDATEFORMATDATEISVISIBLE" val="True"/>
  <p:tag name="OTLDATEFORMATTIMEISVISIBLE" val="False"/>
  <p:tag name="OTLDATEFORMATAMPMDESIGNATOR" val="AmPmLowerCase"/>
  <p:tag name="OTLDATEFORMATHOURDIGITS" val="H"/>
  <p:tag name="OTLDATEFORMATTRIM00MINUTES" val="False"/>
  <p:tag name="OTLWEEKNUMBERINGFORMAT" val="WNFormat1"/>
  <p:tag name="OTLWEEKNUMBERINGISVISIBLE" val="False"/>
  <p:tag name="OTLSTARTDATE" val="2026-05-14T00:00:00.0000000Z"/>
  <p:tag name="OTLENDDATE" val="2026-05-17T23:59:00.0000000Z"/>
  <p:tag name="OTLDURATIONFORMAT" val="day"/>
  <p:tag name="OTLSPACING" val="3"/>
  <p:tag name="OTLSHAPETHICKNESSTYPE" val="Thin"/>
  <p:tag name="OTLMARKERSHAPE" val="OTL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DATEFORMATSTRING" val="d MMM &quot;'&quot;yy"/>
  <p:tag name="OTLDATEFORMATSEPARATOR" val="/"/>
  <p:tag name="OTLDATEFORMATUSEUS" val="False"/>
  <p:tag name="OTLDATEFORMATDATEISVISIBLE" val="True"/>
  <p:tag name="OTLDATEFORMATTIMEISVISIBLE" val="False"/>
  <p:tag name="OTLDATEFORMATAMPMDESIGNATOR" val="AmPmLowerCase"/>
  <p:tag name="OTLDATEFORMATHOURDIGITS" val="H"/>
  <p:tag name="OTLDATEFORMATTRIM00MINUTES" val="False"/>
  <p:tag name="OTLWEEKNUMBERINGFORMAT" val="WNFormat1"/>
  <p:tag name="OTLWEEKNUMBERINGISVISIBLE" val="False"/>
  <p:tag name="OTLSTARTDATE" val="2026-06-05T00:00:00.0000000Z"/>
  <p:tag name="OTLENDDATE" val="2026-06-07T23:59:00.0000000Z"/>
  <p:tag name="OTLDURATIONFORMAT" val="day"/>
  <p:tag name="OTLSPACING" val="3"/>
  <p:tag name="OTLSHAPETHICKNESSTYPE" val="Thin"/>
  <p:tag name="OTLMARKERSHAPE" val="OTL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DATEFORMATSTRING" val="d MMM &quot;'&quot;yy"/>
  <p:tag name="OTLDATEFORMATSEPARATOR" val="/"/>
  <p:tag name="OTLDATEFORMATUSEUS" val="False"/>
  <p:tag name="OTLDATEFORMATDATEISVISIBLE" val="True"/>
  <p:tag name="OTLDATEFORMATTIMEISVISIBLE" val="False"/>
  <p:tag name="OTLDATEFORMATAMPMDESIGNATOR" val="AmPmLowerCase"/>
  <p:tag name="OTLDATEFORMATHOURDIGITS" val="H"/>
  <p:tag name="OTLDATEFORMATTRIM00MINUTES" val="False"/>
  <p:tag name="OTLWEEKNUMBERINGFORMAT" val="WNFormat1"/>
  <p:tag name="OTLWEEKNUMBERINGISVISIBLE" val="False"/>
  <p:tag name="OTLSTARTDATE" val="2026-06-19T00:00:00.0000000Z"/>
  <p:tag name="OTLENDDATE" val="2026-06-21T23:59:00.0000000Z"/>
  <p:tag name="OTLDURATIONFORMAT" val="day"/>
  <p:tag name="OTLSPACING" val="3"/>
  <p:tag name="OTLSHAPETHICKNESSTYPE" val="Thin"/>
  <p:tag name="OTLMARKERSHAPE" val="OTL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DATEFORMATSTRING" val="d MMM &quot;'&quot;yy"/>
  <p:tag name="OTLDATEFORMATSEPARATOR" val="/"/>
  <p:tag name="OTLDATEFORMATUSEUS" val="False"/>
  <p:tag name="OTLDATEFORMATDATEISVISIBLE" val="True"/>
  <p:tag name="OTLDATEFORMATTIMEISVISIBLE" val="False"/>
  <p:tag name="OTLDATEFORMATAMPMDESIGNATOR" val="AmPmLowerCase"/>
  <p:tag name="OTLDATEFORMATHOURDIGITS" val="H"/>
  <p:tag name="OTLDATEFORMATTRIM00MINUTES" val="False"/>
  <p:tag name="OTLWEEKNUMBERINGFORMAT" val="WNFormat1"/>
  <p:tag name="OTLWEEKNUMBERINGISVISIBLE" val="False"/>
  <p:tag name="OTLSTARTDATE" val="2026-07-04T00:00:00.0000000Z"/>
  <p:tag name="OTLENDDATE" val="2026-08-02T23:59:00.0000000Z"/>
  <p:tag name="OTLDURATIONFORMAT" val="day"/>
  <p:tag name="OTLSPACING" val="3"/>
  <p:tag name="OTLSHAPETHICKNESSTYPE" val="Thin"/>
  <p:tag name="OTLMARKERSHAPE" val="OTL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DATEFORMATSTRING" val="d MMM &quot;'&quot;yy"/>
  <p:tag name="OTLDATEFORMATSEPARATOR" val="/"/>
  <p:tag name="OTLDATEFORMATUSEUS" val="False"/>
  <p:tag name="OTLDATEFORMATDATEISVISIBLE" val="True"/>
  <p:tag name="OTLDATEFORMATTIMEISVISIBLE" val="False"/>
  <p:tag name="OTLDATEFORMATAMPMDESIGNATOR" val="AmPmLowerCase"/>
  <p:tag name="OTLDATEFORMATHOURDIGITS" val="H"/>
  <p:tag name="OTLDATEFORMATTRIM00MINUTES" val="False"/>
  <p:tag name="OTLWEEKNUMBERINGFORMAT" val="WNFormat1"/>
  <p:tag name="OTLWEEKNUMBERINGISVISIBLE" val="False"/>
  <p:tag name="OTLSTARTDATE" val="2026-10-26T00:00:00.0000000Z"/>
  <p:tag name="OTLENDDATE" val="2026-11-01T23:59:00.0000000Z"/>
  <p:tag name="OTLDURATIONFORMAT" val="day"/>
  <p:tag name="OTLSPACING" val="3"/>
  <p:tag name="OTLSHAPETHICKNESSTYPE" val="Thin"/>
  <p:tag name="OTLMARKERSHAPE" val="OTL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DATEFORMATSTRING" val="d MMM &quot;'&quot;yy"/>
  <p:tag name="OTLDATEFORMATSEPARATOR" val="/"/>
  <p:tag name="OTLDATEFORMATUSEUS" val="False"/>
  <p:tag name="OTLDATEFORMATDATEISVISIBLE" val="True"/>
  <p:tag name="OTLDATEFORMATTIMEISVISIBLE" val="False"/>
  <p:tag name="OTLDATEFORMATAMPMDESIGNATOR" val="AmPmLowerCase"/>
  <p:tag name="OTLDATEFORMATHOURDIGITS" val="H"/>
  <p:tag name="OTLDATEFORMATTRIM00MINUTES" val="False"/>
  <p:tag name="OTLWEEKNUMBERINGFORMAT" val="WNFormat1"/>
  <p:tag name="OTLWEEKNUMBERINGISVISIBLE" val="False"/>
  <p:tag name="OTLSTARTDATE" val="2026-08-03T00:00:00.0000000Z"/>
  <p:tag name="OTLDURATIONFORMAT" val="wk"/>
  <p:tag name="OTLSPACING" val="3"/>
  <p:tag name="OTLSHAPETHICKNESSTYPE" val="Thin"/>
  <p:tag name="OTLENDDATE" val="2026-08-16T23:59:00.0000000Z"/>
  <p:tag name="OTLMARKERSHAPE" val="OTL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DATEFORMATSTRING" val="d MMM &quot;'&quot;yy"/>
  <p:tag name="OTLDATEFORMATSEPARATOR" val="/"/>
  <p:tag name="OTLDATEFORMATUSEUS" val="False"/>
  <p:tag name="OTLDATEFORMATDATEISVISIBLE" val="True"/>
  <p:tag name="OTLDATEFORMATTIMEISVISIBLE" val="False"/>
  <p:tag name="OTLDATEFORMATAMPMDESIGNATOR" val="AmPmLowerCase"/>
  <p:tag name="OTLDATEFORMATHOURDIGITS" val="H"/>
  <p:tag name="OTLDATEFORMATTRIM00MINUTES" val="False"/>
  <p:tag name="OTLWEEKNUMBERINGFORMAT" val="WNFormat1"/>
  <p:tag name="OTLWEEKNUMBERINGISVISIBLE" val="False"/>
  <p:tag name="OTLDURATIONFORMAT" val="day"/>
  <p:tag name="OTLSPACING" val="3"/>
  <p:tag name="OTLSHAPETHICKNESSTYPE" val="Thin"/>
  <p:tag name="OTLSTARTDATE" val="2026-04-20T00:00:00.0000000Z"/>
  <p:tag name="OTLENDDATE" val="2026-04-24T23:59:00.0000000Z"/>
  <p:tag name="OTLMARKERSHAPE" val="OTL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DATEFORMATSTRING" val="d MMM &quot;'&quot;yy"/>
  <p:tag name="OTLDATEFORMATSEPARATOR" val="/"/>
  <p:tag name="OTLDATEFORMATUSEUS" val="False"/>
  <p:tag name="OTLDATEFORMATDATEISVISIBLE" val="True"/>
  <p:tag name="OTLDATEFORMATTIMEISVISIBLE" val="False"/>
  <p:tag name="OTLDATEFORMATAMPMDESIGNATOR" val="AmPmLowerCase"/>
  <p:tag name="OTLDATEFORMATHOURDIGITS" val="H"/>
  <p:tag name="OTLDATEFORMATTRIM00MINUTES" val="False"/>
  <p:tag name="OTLWEEKNUMBERINGFORMAT" val="WNFormat1"/>
  <p:tag name="OTLWEEKNUMBERINGISVISIBLE" val="False"/>
  <p:tag name="OTLDURATIONFORMAT" val="day"/>
  <p:tag name="OTLSPACING" val="3"/>
  <p:tag name="OTLSHAPETHICKNESSTYPE" val="Thin"/>
  <p:tag name="OTLSTARTDATE" val="2026-04-20T00:00:00.0000000Z"/>
  <p:tag name="OTLENDDATE" val="2026-04-24T23:59:00.0000000Z"/>
  <p:tag name="OTLMARKERSHAPE" val="OTL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DATEFORMATSTRING" val="d MMM &quot;'&quot;yy"/>
  <p:tag name="OTLDATEFORMATSEPARATOR" val="/"/>
  <p:tag name="OTLDATEFORMATUSEUS" val="False"/>
  <p:tag name="OTLDATEFORMATDATEISVISIBLE" val="True"/>
  <p:tag name="OTLDATEFORMATTIMEISVISIBLE" val="False"/>
  <p:tag name="OTLDATEFORMATAMPMDESIGNATOR" val="AmPmLowerCase"/>
  <p:tag name="OTLDATEFORMATHOURDIGITS" val="H"/>
  <p:tag name="OTLDATEFORMATTRIM00MINUTES" val="False"/>
  <p:tag name="OTLWEEKNUMBERINGFORMAT" val="WNFormat1"/>
  <p:tag name="OTLWEEKNUMBERINGISVISIBLE" val="False"/>
  <p:tag name="OTLDURATIONFORMAT" val="day"/>
  <p:tag name="OTLSPACING" val="3"/>
  <p:tag name="OTLSHAPETHICKNESSTYPE" val="Thin"/>
  <p:tag name="OTLSTARTDATE" val="2026-08-17T00:00:00.0000000Z"/>
  <p:tag name="OTLENDDATE" val="2026-08-30T23:59:00.0000000Z"/>
  <p:tag name="OTLMARKERSHAPE" val="OTL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DATEFORMATSTRING" val="d MMM &quot;'&quot;yy"/>
  <p:tag name="OTLDATEFORMATSEPARATOR" val="/"/>
  <p:tag name="OTLDATEFORMATUSEUS" val="False"/>
  <p:tag name="OTLDATEFORMATDATEISVISIBLE" val="True"/>
  <p:tag name="OTLDATEFORMATTIMEISVISIBLE" val="False"/>
  <p:tag name="OTLDATEFORMATAMPMDESIGNATOR" val="AmPmLowerCase"/>
  <p:tag name="OTLDATEFORMATHOURDIGITS" val="H"/>
  <p:tag name="OTLDATEFORMATTRIM00MINUTES" val="False"/>
  <p:tag name="OTLWEEKNUMBERINGFORMAT" val="WNFormat1"/>
  <p:tag name="OTLWEEKNUMBERINGISVISIBLE" val="False"/>
  <p:tag name="OTLSTARTDATE" val="2026-12-21T00:00:00.0000000Z"/>
  <p:tag name="OTLENDDATE" val="2027-01-03T23:59:00.0000000Z"/>
  <p:tag name="OTLDURATIONFORMAT" val="day"/>
  <p:tag name="OTLSPACING" val="3"/>
  <p:tag name="OTLSHAPETHICKNESSTYPE" val="Thin"/>
  <p:tag name="OTLMARKERSHAPE" val="OTL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DATEFORMATSTRING" val="d MMM &quot;'&quot;yy"/>
  <p:tag name="OTLDATEFORMATSEPARATOR" val="/"/>
  <p:tag name="OTLDATEFORMATUSEUS" val="False"/>
  <p:tag name="OTLDATEFORMATDATEISVISIBLE" val="True"/>
  <p:tag name="OTLDATEFORMATTIMEISVISIBLE" val="False"/>
  <p:tag name="OTLDATEFORMATAMPMDESIGNATOR" val="AmPmLowerCase"/>
  <p:tag name="OTLDATEFORMATHOURDIGITS" val="H"/>
  <p:tag name="OTLDATEFORMATTRIM00MINUTES" val="False"/>
  <p:tag name="OTLWEEKNUMBERINGFORMAT" val="WNFormat1"/>
  <p:tag name="OTLWEEKNUMBERINGISVISIBLE" val="False"/>
  <p:tag name="OTLDURATIONFORMAT" val="wk"/>
  <p:tag name="OTLSPACING" val="3"/>
  <p:tag name="OTLSHAPETHICKNESSTYPE" val="Thin"/>
  <p:tag name="OTLMARKERSHAPE" val="OTL"/>
  <p:tag name="OTLSTARTDATE" val="2026-06-30T00:00:00.0000000Z"/>
  <p:tag name="OTLENDDATE" val="2026-08-31T23:59:00.0000000Z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DATEFORMATSTRING" val="d MMM &quot;'&quot;yy"/>
  <p:tag name="OTLDATEFORMATSEPARATOR" val="/"/>
  <p:tag name="OTLDATEFORMATUSEUS" val="False"/>
  <p:tag name="OTLDATEFORMATDATEISVISIBLE" val="True"/>
  <p:tag name="OTLDATEFORMATTIMEISVISIBLE" val="False"/>
  <p:tag name="OTLDATEFORMATAMPMDESIGNATOR" val="AmPmLowerCase"/>
  <p:tag name="OTLDATEFORMATHOURDIGITS" val="H"/>
  <p:tag name="OTLDATEFORMATTRIM00MINUTES" val="False"/>
  <p:tag name="OTLWEEKNUMBERINGFORMAT" val="WNFormat1"/>
  <p:tag name="OTLWEEKNUMBERINGISVISIBLE" val="False"/>
  <p:tag name="OTLDURATIONFORMAT" val="wk"/>
  <p:tag name="OTLSPACING" val="3"/>
  <p:tag name="OTLSHAPETHICKNESSTYPE" val="Thin"/>
  <p:tag name="OTLMARKERSHAPE" val="OTL"/>
  <p:tag name="OTLSTARTDATE" val="2026-09-08T00:00:00.0000000Z"/>
  <p:tag name="OTLENDDATE" val="2026-10-12T23:59:00.0000000Z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DATEFORMATSTRING" val="d MMM &quot;'&quot;yy"/>
  <p:tag name="OTLDATEFORMATSEPARATOR" val="/"/>
  <p:tag name="OTLDATEFORMATUSEUS" val="False"/>
  <p:tag name="OTLDATEFORMATDATEISVISIBLE" val="True"/>
  <p:tag name="OTLDATEFORMATTIMEISVISIBLE" val="False"/>
  <p:tag name="OTLDATEFORMATAMPMDESIGNATOR" val="AmPmLowerCase"/>
  <p:tag name="OTLDATEFORMATHOURDIGITS" val="H"/>
  <p:tag name="OTLDATEFORMATTRIM00MINUTES" val="False"/>
  <p:tag name="OTLWEEKNUMBERINGFORMAT" val="WNFormat1"/>
  <p:tag name="OTLWEEKNUMBERINGISVISIBLE" val="False"/>
  <p:tag name="OTLSTARTDATE" val="2027-01-18T00:00:00.0000000Z"/>
  <p:tag name="OTLENDDATE" val="2027-01-19T23:59:00.0000000Z"/>
  <p:tag name="OTLDURATIONFORMAT" val="wk"/>
  <p:tag name="OTLSPACING" val="3"/>
  <p:tag name="OTLSHAPETHICKNESSTYPE" val="Thin"/>
  <p:tag name="OTLMARKERSHAPE" val="OTL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DATEFORMATSTRING" val="d MMM &quot;'&quot;yy"/>
  <p:tag name="OTLDATEFORMATSEPARATOR" val="/"/>
  <p:tag name="OTLDATEFORMATUSEUS" val="False"/>
  <p:tag name="OTLDATEFORMATDATEISVISIBLE" val="True"/>
  <p:tag name="OTLDATEFORMATTIMEISVISIBLE" val="False"/>
  <p:tag name="OTLDATEFORMATAMPMDESIGNATOR" val="AmPmLowerCase"/>
  <p:tag name="OTLDATEFORMATHOURDIGITS" val="H"/>
  <p:tag name="OTLDATEFORMATTRIM00MINUTES" val="False"/>
  <p:tag name="OTLWEEKNUMBERINGFORMAT" val="WNFormat1"/>
  <p:tag name="OTLWEEKNUMBERINGISVISIBLE" val="False"/>
  <p:tag name="OTLSTARTDATE" val="2027-01-20T00:00:00.0000000Z"/>
  <p:tag name="OTLENDDATE" val="2027-01-20T23:59:00.0000000Z"/>
  <p:tag name="OTLDURATIONFORMAT" val="wk"/>
  <p:tag name="OTLSPACING" val="3"/>
  <p:tag name="OTLSHAPETHICKNESSTYPE" val="Thin"/>
  <p:tag name="OTLMARKERSHAPE" val="OTL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DATEFORMATSTRING" val="d MMM &quot;'&quot;yy"/>
  <p:tag name="OTLDATEFORMATSEPARATOR" val="/"/>
  <p:tag name="OTLDATEFORMATUSEUS" val="False"/>
  <p:tag name="OTLDATEFORMATDATEISVISIBLE" val="True"/>
  <p:tag name="OTLDATEFORMATTIMEISVISIBLE" val="False"/>
  <p:tag name="OTLDATEFORMATAMPMDESIGNATOR" val="AmPmLowerCase"/>
  <p:tag name="OTLDATEFORMATHOURDIGITS" val="H"/>
  <p:tag name="OTLDATEFORMATTRIM00MINUTES" val="False"/>
  <p:tag name="OTLWEEKNUMBERINGFORMAT" val="WNFormat1"/>
  <p:tag name="OTLWEEKNUMBERINGISVISIBLE" val="False"/>
  <p:tag name="OTLSTARTDATE" val="2027-01-04T00:00:00.0000000Z"/>
  <p:tag name="OTLDURATIONFORMAT" val="wk"/>
  <p:tag name="OTLSPACING" val="3"/>
  <p:tag name="OTLSHAPETHICKNESSTYPE" val="Thin"/>
  <p:tag name="OTLENDDATE" val="2027-01-15T23:59:00.0000000Z"/>
  <p:tag name="OTLMARKERSHAPE" val="OTL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DATEFORMATSTRING" val="d MMM &quot;'&quot;yy"/>
  <p:tag name="OTLDATEFORMATSEPARATOR" val="/"/>
  <p:tag name="OTLDATEFORMATUSEUS" val="False"/>
  <p:tag name="OTLDATEFORMATDATEISVISIBLE" val="True"/>
  <p:tag name="OTLDATEFORMATTIMEISVISIBLE" val="False"/>
  <p:tag name="OTLDATEFORMATAMPMDESIGNATOR" val="AmPmLowerCase"/>
  <p:tag name="OTLDATEFORMATHOURDIGITS" val="H"/>
  <p:tag name="OTLDATEFORMATTRIM00MINUTES" val="False"/>
  <p:tag name="OTLWEEKNUMBERINGFORMAT" val="WNFormat1"/>
  <p:tag name="OTLWEEKNUMBERINGISVISIBLE" val="False"/>
  <p:tag name="OTLSTARTDATE" val="2026-12-05T00:00:00.0000000Z"/>
  <p:tag name="OTLENDDATE" val="2027-01-03T23:59:00.0000000Z"/>
  <p:tag name="OTLDURATIONFORMAT" val="wk"/>
  <p:tag name="OTLSPACING" val="3"/>
  <p:tag name="OTLSHAPETHICKNESSTYPE" val="Thin"/>
  <p:tag name="OTLMARKERSHAPE" val="OTL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DATEFORMATSTRING" val="d MMM &quot;'&quot;yy"/>
  <p:tag name="OTLDATEFORMATSEPARATOR" val="/"/>
  <p:tag name="OTLDATEFORMATUSEUS" val="False"/>
  <p:tag name="OTLDATEFORMATDATEISVISIBLE" val="True"/>
  <p:tag name="OTLDATEFORMATTIMEISVISIBLE" val="False"/>
  <p:tag name="OTLDATEFORMATAMPMDESIGNATOR" val="AmPmLowerCase"/>
  <p:tag name="OTLDATEFORMATHOURDIGITS" val="H"/>
  <p:tag name="OTLDATEFORMATTRIM00MINUTES" val="False"/>
  <p:tag name="OTLWEEKNUMBERINGFORMAT" val="WNFormat1"/>
  <p:tag name="OTLWEEKNUMBERINGISVISIBLE" val="False"/>
  <p:tag name="OTLSTARTDATE" val="2027-01-18T00:00:00.0000000Z"/>
  <p:tag name="OTLENDDATE" val="2027-01-27T23:59:00.0000000Z"/>
  <p:tag name="OTLDURATIONFORMAT" val="wk"/>
  <p:tag name="OTLSPACING" val="3"/>
  <p:tag name="OTLSHAPETHICKNESSTYPE" val="Thin"/>
  <p:tag name="OTLMARKERSHAPE" val="OTL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ELAPSEDSTYLE" val="Thick"/>
  <p:tag name="OTLMARKERSHAPE" val="OTL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TODAYPOSITION" val="Below"/>
  <p:tag name="OTLMARKERSHAPE" val="OTL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TIMEBANDCULTUREINFO" val="en-US"/>
  <p:tag name="OTLTIMEBANDQUICKPOSITION" val="Custom"/>
  <p:tag name="OTLTIMEBANDTHREEDEFFECTS" val="Gel"/>
  <p:tag name="OTLTIMEBANDWORKINGDAYS" val="Standard"/>
  <p:tag name="OTLTIMEBANDELAPSEDTIMEEXTENSION" val="False"/>
  <p:tag name="OTLTIMEBANDUSETIME" val="False"/>
  <p:tag name="OTLTIMEBANDTIMECONFIGWORKDAYSTART" val="00:00:00"/>
  <p:tag name="OTLTIMEBANDTIMECONFIGWORKDAYEND" val="23:59:00"/>
  <p:tag name="OTLTIMEBANDAPPENDYEARONYEARCHANGE" val="True"/>
  <p:tag name="OTLTIMEBANDSCALEMARKING" val="None"/>
  <p:tag name="OTLRIGHTENDCAPSMARGINRIGHT" val="20"/>
  <p:tag name="OTLLEFTENDCAPSMARGINLEFT" val="39.5066666666667"/>
  <p:tag name="OTLTIMEBANDFYSTARTMONTH" val="January"/>
  <p:tag name="OTLTIMEBANDSHOWFYLABEL" val="True"/>
  <p:tag name="OTLTIMEBANDUSESTARTINGOFTHEYEARFORFYNUMBERING" val="True"/>
  <p:tag name="OTLTIMEBANDRESERVEDLEFTAREAWIDTH" val="0"/>
  <p:tag name="OTLTIMEBANDRESERVEDLEFTAREAISSET" val="False"/>
  <p:tag name="OTLTIMEBANDDEPSCHEDULINGMODE" val="Flexible"/>
  <p:tag name="OTLTIMEBANDDEPPREVIOUSSCHEDULINGMODE" val="Flexible"/>
  <p:tag name="OTLTIMEBANDDEPONBREAKINGSTRICTSCHEDULINGMODE" val="AskEverytime"/>
  <p:tag name="OTLTIMEBANDDEPONBREAKINGFLEXIBLESCHEDULINGMODE" val="AskEverytime"/>
  <p:tag name="OTLTIMEBANDSCALEFORMAT" val="MMM"/>
  <p:tag name="OTLTIMEBANDSHAPETYPE" val="EllipseTimeband"/>
  <p:tag name="OTLTIMEBANDSHAPEHEIGHT" val="30"/>
  <p:tag name="OTLTIMEBANDSHAPEPADDINGLEFT" val="13"/>
  <p:tag name="OTLTIMEBANDSCALETYPE" val="Months"/>
  <p:tag name="OTLTIMEBANDSPACINGABOVE" val="16"/>
  <p:tag name="OTLTIMEBANDSPACINGBELOW" val="16"/>
  <p:tag name="OTLTIMEBANDSPACINGABOVEFORSWLANDTASKS" val="16"/>
  <p:tag name="OTLTIMEBANDSPACINGBELOWFORSWLANDTASKS" val="16"/>
  <p:tag name="OTLTIMEBANDAUTODATERANGE" val="False"/>
  <p:tag name="OTLTIMEBANDDEPENABLED" val="True"/>
  <p:tag name="OTLTIMEBANDENDDATE" val="2027-02-28T23:59:00.0000000"/>
  <p:tag name="OTLTIMEBANDSTARTDATE" val="2026-03-01T00:00:00.0000000"/>
  <p:tag name="OTLMARKERSHAPE" val="OTL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SWIMLANESPACING" val="5"/>
  <p:tag name="OTLMARKERSHAPE" val="OTL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SWIMLANESPACING" val="5"/>
  <p:tag name="OTLMARKERSHAPE" val="OTL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SWIMLANESPACING" val="5"/>
  <p:tag name="OTLMARKERSHAPE" val="OTL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heme/theme1.xml><?xml version="1.0" encoding="utf-8"?>
<a:theme xmlns:a="http://schemas.openxmlformats.org/drawingml/2006/main" name="Office-tema">
  <a:themeElements>
    <a:clrScheme name="ESS 1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0099DC"/>
      </a:accent1>
      <a:accent2>
        <a:srgbClr val="003366"/>
      </a:accent2>
      <a:accent3>
        <a:srgbClr val="99BE00"/>
      </a:accent3>
      <a:accent4>
        <a:srgbClr val="006646"/>
      </a:accent4>
      <a:accent5>
        <a:srgbClr val="FF7D00"/>
      </a:accent5>
      <a:accent6>
        <a:srgbClr val="821482"/>
      </a:accent6>
      <a:hlink>
        <a:srgbClr val="0099DC"/>
      </a:hlink>
      <a:folHlink>
        <a:srgbClr val="0099DC"/>
      </a:folHlink>
    </a:clrScheme>
    <a:fontScheme name="ESS">
      <a:majorFont>
        <a:latin typeface="Segoe UI Light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smtClean="0">
            <a:solidFill>
              <a:srgbClr val="666666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NuFact2023_WP4" id="{ACD0681D-7008-0547-B3E2-9B0C4974FF8A}" vid="{37C39ECA-E270-5F47-ACD3-A3F9471BA8A5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Office-tema</Template>
  <TotalTime>304</TotalTime>
  <Words>1521</Words>
  <Application>Microsoft Macintosh PowerPoint</Application>
  <PresentationFormat>Widescreen</PresentationFormat>
  <Paragraphs>339</Paragraphs>
  <Slides>16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8" baseType="lpstr">
      <vt:lpstr>ＭＳ Ｐゴシック</vt:lpstr>
      <vt:lpstr>Arial</vt:lpstr>
      <vt:lpstr>Arial Black</vt:lpstr>
      <vt:lpstr>Calibri</vt:lpstr>
      <vt:lpstr>Helvetica</vt:lpstr>
      <vt:lpstr>Segoe UI</vt:lpstr>
      <vt:lpstr>Segoe UI Light</vt:lpstr>
      <vt:lpstr>Segoe UI Semibold</vt:lpstr>
      <vt:lpstr>Symbol</vt:lpstr>
      <vt:lpstr>Times New Roman</vt:lpstr>
      <vt:lpstr>Wingdings</vt:lpstr>
      <vt:lpstr>Office-tema</vt:lpstr>
      <vt:lpstr>ESS𝜈SB: Status and Future Plans</vt:lpstr>
      <vt:lpstr>The ESS𝜈SB Project</vt:lpstr>
      <vt:lpstr>ESS𝜈SB+ High Level Parameters</vt:lpstr>
      <vt:lpstr>ESSνSB &amp; ESSνSB+</vt:lpstr>
      <vt:lpstr>PowerPoint Presentation</vt:lpstr>
      <vt:lpstr>Comparison with current Projects</vt:lpstr>
      <vt:lpstr>ESS𝜈SB+Ongoing Studies</vt:lpstr>
      <vt:lpstr>ESS𝜈SB Latest Design</vt:lpstr>
      <vt:lpstr>ESS𝜈SB Project Staging</vt:lpstr>
      <vt:lpstr>PowerPoint Presentation</vt:lpstr>
      <vt:lpstr>ESS Facility Status</vt:lpstr>
      <vt:lpstr>ESS Facility</vt:lpstr>
      <vt:lpstr>ESS Facility Timeline</vt:lpstr>
      <vt:lpstr>Further Poposed Studies: Far Detector</vt:lpstr>
      <vt:lpstr>Outlook</vt:lpstr>
      <vt:lpstr>Thank you! Questions?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Natalia Milas</dc:creator>
  <cp:keywords/>
  <dc:description/>
  <cp:lastModifiedBy>Natalia Milas</cp:lastModifiedBy>
  <cp:revision>23</cp:revision>
  <cp:lastPrinted>2019-03-08T10:27:30Z</cp:lastPrinted>
  <dcterms:created xsi:type="dcterms:W3CDTF">2026-06-30T07:40:37Z</dcterms:created>
  <dcterms:modified xsi:type="dcterms:W3CDTF">2026-08-01T11:41:29Z</dcterms:modified>
  <cp:category/>
</cp:coreProperties>
</file>